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9" r:id="rId3"/>
    <p:sldId id="266" r:id="rId4"/>
    <p:sldId id="275" r:id="rId5"/>
    <p:sldId id="274" r:id="rId6"/>
    <p:sldId id="273" r:id="rId7"/>
    <p:sldId id="272" r:id="rId8"/>
    <p:sldId id="280" r:id="rId9"/>
    <p:sldId id="277" r:id="rId10"/>
    <p:sldId id="282" r:id="rId11"/>
    <p:sldId id="286" r:id="rId12"/>
    <p:sldId id="287" r:id="rId13"/>
    <p:sldId id="288" r:id="rId14"/>
    <p:sldId id="283" r:id="rId15"/>
    <p:sldId id="28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202C"/>
    <a:srgbClr val="800000"/>
    <a:srgbClr val="063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204" y="108"/>
      </p:cViewPr>
      <p:guideLst>
        <p:guide orient="horz" pos="235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990600"/>
          </a:xfrm>
        </p:spPr>
        <p:txBody>
          <a:bodyPr/>
          <a:lstStyle>
            <a:lvl1pPr marL="0" indent="0" algn="ctr">
              <a:lnSpc>
                <a:spcPct val="90000"/>
              </a:lnSpc>
              <a:buFont typeface="Webdings" charset="0"/>
              <a:buNone/>
              <a:defRPr sz="2400">
                <a:solidFill>
                  <a:srgbClr val="063052"/>
                </a:solidFill>
                <a:latin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1000" y="6400800"/>
            <a:ext cx="8382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oastmastersLogo-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83" y="4251325"/>
            <a:ext cx="2151619" cy="192087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572000"/>
          </a:xfrm>
        </p:spPr>
        <p:txBody>
          <a:bodyPr/>
          <a:lstStyle>
            <a:lvl1pPr marL="0" indent="0">
              <a:buFontTx/>
              <a:buNone/>
              <a:defRPr/>
            </a:lvl1pPr>
            <a:lvl4pPr marL="1600200" indent="-228600">
              <a:buFont typeface="Lucida Grande"/>
              <a:buChar char="–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31799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5446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724400"/>
          </a:xfrm>
        </p:spPr>
        <p:txBody>
          <a:bodyPr/>
          <a:lstStyle>
            <a:lvl1pPr marL="398463" indent="-398463">
              <a:defRPr/>
            </a:lvl1pPr>
            <a:lvl4pPr marL="1600200" indent="-228600">
              <a:buFont typeface="Lucida Grande"/>
              <a:buChar char="–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7979053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0269"/>
            <a:ext cx="8204199" cy="609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572000"/>
          </a:xfrm>
        </p:spPr>
        <p:txBody>
          <a:bodyPr/>
          <a:lstStyle>
            <a:lvl1pPr marL="398463" indent="-398463">
              <a:defRPr sz="2800"/>
            </a:lvl1pPr>
            <a:lvl2pPr>
              <a:defRPr sz="2400"/>
            </a:lvl2pPr>
            <a:lvl3pPr>
              <a:defRPr sz="2000"/>
            </a:lvl3pPr>
            <a:lvl4pPr marL="1600200" indent="-228600">
              <a:buFont typeface="Lucida Grande"/>
              <a:buChar char="–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524000"/>
            <a:ext cx="4343400" cy="4572000"/>
          </a:xfrm>
        </p:spPr>
        <p:txBody>
          <a:bodyPr/>
          <a:lstStyle>
            <a:lvl1pPr marL="398463" indent="-398463">
              <a:defRPr sz="2800"/>
            </a:lvl1pPr>
            <a:lvl2pPr>
              <a:defRPr sz="2400"/>
            </a:lvl2pPr>
            <a:lvl3pPr>
              <a:defRPr sz="2000"/>
            </a:lvl3pPr>
            <a:lvl4pPr marL="1600200" indent="-228600">
              <a:buFont typeface="Lucida Grande"/>
              <a:buChar char="–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84537687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2" y="250295"/>
            <a:ext cx="8305800" cy="9604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600200" indent="-228600">
              <a:buFont typeface="Lucida Grande"/>
              <a:buChar char="–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600200" indent="-228600">
              <a:buFont typeface="Lucida Grande"/>
              <a:buChar char="–"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080425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1680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94654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434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7423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381000" y="381000"/>
            <a:ext cx="8382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1000" y="6400800"/>
            <a:ext cx="7772400" cy="2286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26000">
                <a:schemeClr val="accent1">
                  <a:shade val="93000"/>
                  <a:satMod val="130000"/>
                </a:schemeClr>
              </a:gs>
              <a:gs pos="96000">
                <a:schemeClr val="accent1">
                  <a:shade val="94000"/>
                  <a:satMod val="135000"/>
                  <a:alpha val="0"/>
                </a:schemeClr>
              </a:gs>
            </a:gsLst>
            <a:lin ang="3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33400" y="6383179"/>
            <a:ext cx="1555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www.toastmasters.org</a:t>
            </a:r>
            <a:endParaRPr lang="en-US" sz="1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31799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style</a:t>
            </a:r>
            <a:endParaRPr lang="en-US" dirty="0"/>
          </a:p>
        </p:txBody>
      </p:sp>
      <p:pic>
        <p:nvPicPr>
          <p:cNvPr id="8" name="Picture 7" descr="ToastmastersLogo-Color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88" y="6179884"/>
            <a:ext cx="702637" cy="6272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9" r:id="rId3"/>
    <p:sldLayoutId id="2147483653" r:id="rId4"/>
    <p:sldLayoutId id="2147483654" r:id="rId5"/>
    <p:sldLayoutId id="2147483655" r:id="rId6"/>
    <p:sldLayoutId id="2147483656" r:id="rId7"/>
    <p:sldLayoutId id="2147483658" r:id="rId8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spc="-100">
          <a:solidFill>
            <a:schemeClr val="bg1"/>
          </a:solidFill>
          <a:latin typeface="+mj-lt"/>
          <a:ea typeface="ヒラギノ角ゴ Pro W3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98463" indent="-398463" algn="l" rtl="0" eaLnBrk="1" fontAlgn="base" hangingPunct="1">
        <a:spcBef>
          <a:spcPct val="20000"/>
        </a:spcBef>
        <a:spcAft>
          <a:spcPct val="0"/>
        </a:spcAft>
        <a:buClr>
          <a:srgbClr val="CD202C"/>
        </a:buClr>
        <a:buFont typeface="Webdings" charset="2"/>
        <a:buChar char="4"/>
        <a:defRPr sz="2800" spc="-5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Wingdings" charset="0"/>
        <a:buChar char="§"/>
        <a:defRPr sz="2500" spc="-5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200" spc="-5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Font typeface="Lucida Grande"/>
        <a:buChar char="–"/>
        <a:defRPr sz="2000" spc="-5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charset="0"/>
        <a:buChar char="►"/>
        <a:defRPr sz="20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sz="3600" dirty="0"/>
              <a:t>نائب رئيس النادي للشؤون </a:t>
            </a:r>
            <a:r>
              <a:rPr lang="ar-SA" sz="3600" dirty="0" smtClean="0"/>
              <a:t>التعليمية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تدريب أعضاء الهيئة الإدارية </a:t>
            </a:r>
            <a:r>
              <a:rPr lang="ar-SA" dirty="0" smtClean="0"/>
              <a:t>للنادي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6096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/>
              <a:t>1313C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32978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3000" dirty="0" smtClean="0"/>
              <a:t>البداية القوية لفترة ادارية جديدة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19400" y="1371600"/>
            <a:ext cx="592159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202C"/>
              </a:buClr>
              <a:buFontTx/>
              <a:buNone/>
              <a:defRPr sz="2800" spc="-5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5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2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Lucida Grande"/>
              <a:buChar char="–"/>
              <a:defRPr sz="20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20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 smtClean="0"/>
              <a:t>حضور </a:t>
            </a:r>
            <a:r>
              <a:rPr lang="ar-SA" sz="2000" dirty="0"/>
              <a:t>تدريب اعضاء الهيئة الادارية 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/>
              <a:t>قراءة الادلة والتعليمات الخاصة برئاسة النادي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/>
              <a:t>الاجتماع مع الهيئة الادارية السابقة 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/>
              <a:t>الاجتماع مع رئيس النادي السابق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/>
              <a:t>الاجتماع مع الهيئة الادارية المنتخبة </a:t>
            </a:r>
            <a:endParaRPr lang="ar-SA" sz="2000" dirty="0" smtClean="0"/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/>
              <a:t>تكوين لجنة النادي التعليمية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/>
              <a:t>الاجتماع مع كل عضو من اعضاء النادي ومناقشة البرنامج </a:t>
            </a:r>
            <a:r>
              <a:rPr lang="ar-SA" sz="2000" dirty="0" smtClean="0"/>
              <a:t>التعليمي</a:t>
            </a:r>
            <a:endParaRPr lang="ar-SA" sz="2000" dirty="0"/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08563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838199"/>
            <a:ext cx="7467600" cy="203199"/>
          </a:xfrm>
        </p:spPr>
        <p:txBody>
          <a:bodyPr/>
          <a:lstStyle/>
          <a:p>
            <a:pPr algn="ctr"/>
            <a:r>
              <a:rPr lang="ar-SA" sz="3600" dirty="0">
                <a:latin typeface="Verdana"/>
                <a:ea typeface="Calibri"/>
                <a:cs typeface="Arial"/>
              </a:rPr>
              <a:t>اهداف برنامج النادي </a:t>
            </a:r>
            <a:r>
              <a:rPr lang="ar-SA" sz="3600" dirty="0" smtClean="0">
                <a:latin typeface="Verdana"/>
                <a:ea typeface="Calibri"/>
                <a:cs typeface="Arial"/>
              </a:rPr>
              <a:t>المتميز العشرة</a:t>
            </a:r>
            <a:r>
              <a:rPr lang="en-US" sz="3600" dirty="0">
                <a:latin typeface="Verdana"/>
                <a:ea typeface="Calibri"/>
                <a:cs typeface="Arial"/>
              </a:rPr>
              <a:t/>
            </a:r>
            <a:br>
              <a:rPr lang="en-US" sz="3600" dirty="0">
                <a:latin typeface="Verdana"/>
                <a:ea typeface="Calibri"/>
                <a:cs typeface="Arial"/>
              </a:rPr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799" y="1371600"/>
          <a:ext cx="8462819" cy="4650529"/>
        </p:xfrm>
        <a:graphic>
          <a:graphicData uri="http://schemas.openxmlformats.org/drawingml/2006/table">
            <a:tbl>
              <a:tblPr rtl="1" firstRow="1" firstCol="1" bandRow="1"/>
              <a:tblGrid>
                <a:gridCol w="608737"/>
                <a:gridCol w="245440"/>
                <a:gridCol w="3235223"/>
                <a:gridCol w="276458"/>
                <a:gridCol w="3379521"/>
                <a:gridCol w="717440"/>
              </a:tblGrid>
              <a:tr h="348193">
                <a:tc gridSpan="6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اهداف برنامج النادي المتميز</a:t>
                      </a:r>
                      <a:endParaRPr lang="en-US" sz="2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668"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Arial"/>
                        </a:rPr>
                        <a:t>اهداف تعليمية</a:t>
                      </a:r>
                      <a:endParaRPr lang="en-US" sz="10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1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حصول </a:t>
                      </a: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عضوين (2) على درجة المتواصل المتمكن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2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حصول </a:t>
                      </a: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عضوين (2) اخرين على درجة المتواصل المتمكن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Arial"/>
                        </a:rPr>
                        <a:t>اهداف تعليمية</a:t>
                      </a:r>
                      <a:endParaRPr lang="en-US" sz="10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6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3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حصول </a:t>
                      </a: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عضو واحد (1) على درجة المتواصل المتقدم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4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حصول </a:t>
                      </a: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عضو واحد (1) اخر على درجة المتواصل المتقدم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55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5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حصول </a:t>
                      </a: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عضو واحد (1) على درجة القائد المتمكن او درجة القائد المتقدم او درجة العضو المتميز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6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حصول </a:t>
                      </a: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عضو واحد (1) اخر على درجة القائد المتمكن او درجة القائد المتقدم او درجة العضو المتميز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66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Arial"/>
                        </a:rPr>
                        <a:t>عضوية</a:t>
                      </a:r>
                      <a:endParaRPr lang="en-US" sz="10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7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00" b="1" dirty="0" smtClean="0">
                          <a:effectLst/>
                          <a:latin typeface="Verdana"/>
                          <a:ea typeface="Calibri"/>
                          <a:cs typeface="Arial"/>
                        </a:rPr>
                        <a:t>انضمام </a:t>
                      </a: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اربعة (4) اعضاء جدد للنادي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8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00" b="1" dirty="0" smtClean="0">
                          <a:effectLst/>
                          <a:latin typeface="Verdana"/>
                          <a:ea typeface="Calibri"/>
                          <a:cs typeface="Arial"/>
                        </a:rPr>
                        <a:t>انضمام </a:t>
                      </a: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اربعة (4) اعضاء جدد اخرين للنادي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Arial"/>
                        </a:rPr>
                        <a:t>عضوية</a:t>
                      </a:r>
                      <a:endParaRPr lang="en-US" sz="10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44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Arial"/>
                        </a:rPr>
                        <a:t>تدريب</a:t>
                      </a:r>
                      <a:endParaRPr lang="en-US" sz="10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9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00" b="1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تدريب </a:t>
                      </a: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ما لا يقل عن أربعة أعضاء من الهيئة الإدارية في كلا فترتي التدريب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10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000" b="1" dirty="0" smtClean="0">
                          <a:effectLst/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00" b="1" dirty="0" smtClean="0">
                          <a:effectLst/>
                          <a:latin typeface="Verdana"/>
                          <a:ea typeface="Calibri"/>
                          <a:cs typeface="Arial"/>
                        </a:rPr>
                        <a:t>تسليم </a:t>
                      </a: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قائمة الهيئة الادارية للنادي الى المنظمة العالمية قبل تاريخ 30  يوليو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000" b="1" dirty="0" smtClean="0">
                          <a:effectLst/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00" b="1" dirty="0" smtClean="0">
                          <a:effectLst/>
                          <a:latin typeface="Verdana"/>
                          <a:ea typeface="Calibri"/>
                          <a:cs typeface="Arial"/>
                        </a:rPr>
                        <a:t>دفع </a:t>
                      </a: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رسوم تجديد عضوية اعضاء النادي للفترتين قبل تاريخ 31  مارس و 30 سبتمبر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ادارة</a:t>
                      </a:r>
                      <a:endParaRPr lang="en-US" sz="10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25659" marR="256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834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3200" dirty="0">
                <a:latin typeface="Verdana"/>
                <a:ea typeface="Calibri"/>
                <a:cs typeface="Arial"/>
              </a:rPr>
              <a:t>خطة تحقيق اهداف برنامج النادي المتميز</a:t>
            </a:r>
            <a:endParaRPr lang="en-US" sz="3200" dirty="0">
              <a:latin typeface="Verdana"/>
              <a:ea typeface="Calibri"/>
              <a:cs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81001" y="1219200"/>
          <a:ext cx="8382000" cy="5018018"/>
        </p:xfrm>
        <a:graphic>
          <a:graphicData uri="http://schemas.openxmlformats.org/drawingml/2006/table">
            <a:tbl>
              <a:tblPr rtl="1" firstRow="1" firstCol="1" bandRow="1"/>
              <a:tblGrid>
                <a:gridCol w="1751837"/>
                <a:gridCol w="3970490"/>
                <a:gridCol w="1672370"/>
                <a:gridCol w="987303"/>
              </a:tblGrid>
              <a:tr h="250448">
                <a:tc gridSpan="4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خطة تحقيق اهداف برنامج النادي المتميز</a:t>
                      </a:r>
                      <a:endParaRPr lang="en-US" sz="1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66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التسلسل</a:t>
                      </a:r>
                      <a:endParaRPr lang="en-US" sz="105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الاهداف</a:t>
                      </a:r>
                      <a:endParaRPr lang="en-US" sz="105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المستهدفون لتحقيق الاهداف</a:t>
                      </a:r>
                      <a:endParaRPr lang="en-US" sz="105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التاريخ</a:t>
                      </a:r>
                      <a:endParaRPr lang="en-US" sz="105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91"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1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حصول عضوين (2) على درجة المتواصل المتمكن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91">
                <a:tc row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2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حصول عضوين (2) اخرين على درجة المتواصل المتمكن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91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3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حصول عضو واحد (1) على درجة المتواصل المتقدم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91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4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حصول عضو واحد (1) اخر على درجة المتواصل المتقدم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91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5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حصول عضو واحد (1) على درجة القائد المتمكن او درجة القائد المتقدم او درجة العضو المتميز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91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6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حصول عضو واحد (1) اخر على درجة القائد المتمكن او درجة القائد المتقدم او درجة العضو المتميز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25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7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انضمام اربعة (4) اعضاء جدد للنادي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9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8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انضمام اربعة (4) اعضاء جدد اخرين للنادي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9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Arial"/>
                        </a:rPr>
                        <a:t>تدريب ما لا يقل عن أربعة أعضاء من الهيئة الإدارية في كلا فترتي التدريب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10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000" b="1" dirty="0" smtClean="0">
                          <a:effectLst/>
                          <a:latin typeface="Verdana"/>
                          <a:ea typeface="Calibri"/>
                          <a:cs typeface="Arial"/>
                        </a:rPr>
                        <a:t>  </a:t>
                      </a:r>
                      <a:r>
                        <a:rPr lang="ar-SA" sz="1000" b="1" dirty="0" smtClean="0">
                          <a:effectLst/>
                          <a:latin typeface="Verdana"/>
                          <a:ea typeface="Calibri"/>
                          <a:cs typeface="Arial"/>
                        </a:rPr>
                        <a:t>تسليم </a:t>
                      </a: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قائمة الهيئة الادارية للنادي الى المنظمة العالمية قبل تاريخ 30  يوليو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  <a:p>
                      <a:pPr marL="0" marR="0" lvl="0" indent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000" b="1" dirty="0" smtClean="0">
                          <a:effectLst/>
                          <a:latin typeface="Verdana"/>
                          <a:ea typeface="Calibri"/>
                          <a:cs typeface="Arial"/>
                        </a:rPr>
                        <a:t> </a:t>
                      </a:r>
                      <a:r>
                        <a:rPr lang="ar-SA" sz="1000" b="1" dirty="0" smtClean="0">
                          <a:effectLst/>
                          <a:latin typeface="Verdana"/>
                          <a:ea typeface="Calibri"/>
                          <a:cs typeface="Arial"/>
                        </a:rPr>
                        <a:t>دفع </a:t>
                      </a:r>
                      <a:r>
                        <a:rPr lang="ar-SA" sz="1000" b="1" dirty="0">
                          <a:effectLst/>
                          <a:latin typeface="Verdana"/>
                          <a:ea typeface="Calibri"/>
                          <a:cs typeface="Arial"/>
                        </a:rPr>
                        <a:t>رسوم تجديد عضوية اعضاء النادي للفترتين قبل تاريخ 31  مارس و 30 سبتمبر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b="1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  <a:latin typeface="Verdana"/>
                          <a:ea typeface="Calibri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Verdana"/>
                        <a:ea typeface="Calibri"/>
                        <a:cs typeface="Arial"/>
                      </a:endParaRPr>
                    </a:p>
                  </a:txBody>
                  <a:tcPr marL="38247" marR="382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587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الأدلة العربية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688" y="3429000"/>
            <a:ext cx="2200275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501900"/>
            <a:ext cx="22098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600200"/>
            <a:ext cx="22098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429000"/>
            <a:ext cx="22098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514600"/>
            <a:ext cx="22098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1600200"/>
            <a:ext cx="2200275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600" y="1219200"/>
            <a:ext cx="2057400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3276600"/>
            <a:ext cx="2057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509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95063"/>
            <a:ext cx="7086600" cy="476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Additional Resources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441985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772400" cy="1470025"/>
          </a:xfrm>
        </p:spPr>
        <p:txBody>
          <a:bodyPr/>
          <a:lstStyle/>
          <a:p>
            <a:r>
              <a:rPr lang="ar-SA" sz="6000" dirty="0" smtClean="0"/>
              <a:t>شكراً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063193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9800" y="1447800"/>
            <a:ext cx="5764427" cy="4648200"/>
            <a:chOff x="2209800" y="1447800"/>
            <a:chExt cx="5764427" cy="4648200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09800" y="1447800"/>
              <a:ext cx="4533900" cy="4648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Oval 6"/>
            <p:cNvSpPr/>
            <p:nvPr/>
          </p:nvSpPr>
          <p:spPr>
            <a:xfrm rot="1428734">
              <a:off x="2487827" y="2913104"/>
              <a:ext cx="5486400" cy="5459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4400" b="1" dirty="0" smtClean="0">
                  <a:solidFill>
                    <a:schemeClr val="tx1"/>
                  </a:solidFill>
                </a:rPr>
                <a:t>قائمة المهام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109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8200" y="1752600"/>
            <a:ext cx="3972339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202C"/>
              </a:buClr>
              <a:buFontTx/>
              <a:buNone/>
              <a:defRPr sz="2800" spc="-5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5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2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Lucida Grande"/>
              <a:buChar char="–"/>
              <a:defRPr sz="20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20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dirty="0" smtClean="0"/>
              <a:t>اجتماع النادي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dirty="0" smtClean="0"/>
              <a:t>خارج اجتماع النادي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dirty="0" smtClean="0"/>
              <a:t>الهيئة الادارية للنادي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38400" y="457200"/>
            <a:ext cx="586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spc="-100">
                <a:solidFill>
                  <a:schemeClr val="bg1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pPr algn="r" rtl="1"/>
            <a:r>
              <a:rPr lang="ar-SA" sz="3000" dirty="0" smtClean="0"/>
              <a:t>مهام نائب الرئيس</a:t>
            </a:r>
            <a:r>
              <a:rPr lang="en-US" sz="3000" dirty="0" smtClean="0"/>
              <a:t> </a:t>
            </a:r>
            <a:r>
              <a:rPr lang="ar-SA" sz="3000" dirty="0" smtClean="0"/>
              <a:t> للشؤون التعليمية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111347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19600" y="1524000"/>
            <a:ext cx="4343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202C"/>
              </a:buClr>
              <a:buFontTx/>
              <a:buNone/>
              <a:defRPr sz="2800" spc="-5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5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2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Lucida Grande"/>
              <a:buChar char="–"/>
              <a:defRPr sz="20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20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dirty="0" smtClean="0"/>
              <a:t>قبل اجتماع النادي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dirty="0" smtClean="0"/>
              <a:t>عند الوصول الى اجتماع النادي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dirty="0" smtClean="0"/>
              <a:t>خلال اجتماع النادي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66800" y="4572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spc="-100">
                <a:solidFill>
                  <a:schemeClr val="bg1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pPr algn="r" rtl="1"/>
            <a:r>
              <a:rPr lang="ar-SA" sz="3000" dirty="0" smtClean="0"/>
              <a:t>اجتماع النادي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24311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38200" y="1371600"/>
            <a:ext cx="784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202C"/>
              </a:buClr>
              <a:buFontTx/>
              <a:buNone/>
              <a:defRPr sz="2800" spc="-5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5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2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Lucida Grande"/>
              <a:buChar char="–"/>
              <a:defRPr sz="20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20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تشجيع </a:t>
            </a:r>
            <a:r>
              <a:rPr lang="ar-SA" altLang="en-US" sz="2000" dirty="0"/>
              <a:t>الأعضاء على تنفيذ خطبهم بدرجة عالية من الجودة وحسب </a:t>
            </a:r>
            <a:r>
              <a:rPr lang="ar-SA" altLang="en-US" sz="2000" dirty="0" smtClean="0"/>
              <a:t>ادلة </a:t>
            </a:r>
            <a:r>
              <a:rPr lang="ar-SA" altLang="en-US" sz="2000" dirty="0" err="1"/>
              <a:t>التوستماسترز</a:t>
            </a:r>
            <a:r>
              <a:rPr lang="ar-SA" altLang="en-US" sz="2000" dirty="0" smtClean="0"/>
              <a:t>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التحضير </a:t>
            </a:r>
            <a:r>
              <a:rPr lang="ar-SA" altLang="en-US" sz="2000" dirty="0"/>
              <a:t>للتنويع في اجتماعات </a:t>
            </a:r>
            <a:r>
              <a:rPr lang="ar-SA" altLang="en-US" sz="2000" dirty="0" smtClean="0"/>
              <a:t>النادي.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تحديد من </a:t>
            </a:r>
            <a:r>
              <a:rPr lang="ar-SA" altLang="en-US" sz="2000" dirty="0"/>
              <a:t>سيقوم بالأدوار المختلفة في </a:t>
            </a:r>
            <a:r>
              <a:rPr lang="ar-SA" altLang="en-US" sz="2000" dirty="0" smtClean="0"/>
              <a:t>الاجتماع.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تحضير </a:t>
            </a:r>
            <a:r>
              <a:rPr lang="ar-SA" altLang="en-US" sz="2000" dirty="0"/>
              <a:t>أجندة </a:t>
            </a:r>
            <a:r>
              <a:rPr lang="ar-SA" altLang="en-US" sz="2000" dirty="0" smtClean="0"/>
              <a:t>الاجتماع.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الحرص </a:t>
            </a:r>
            <a:r>
              <a:rPr lang="ar-SA" altLang="en-US" sz="2000" dirty="0"/>
              <a:t>على مساهمة الأعضاء في الأدوار </a:t>
            </a:r>
            <a:r>
              <a:rPr lang="ar-SA" altLang="en-US" sz="2000" dirty="0" smtClean="0"/>
              <a:t>القيادية.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قراءة ومعرفة الفرص </a:t>
            </a:r>
            <a:r>
              <a:rPr lang="ar-SA" altLang="en-US" sz="2000" dirty="0"/>
              <a:t>التعليمية في برنامج </a:t>
            </a:r>
            <a:r>
              <a:rPr lang="ar-SA" altLang="en-US" sz="2000" dirty="0" err="1"/>
              <a:t>التوستماسترز</a:t>
            </a:r>
            <a:r>
              <a:rPr lang="ar-SA" altLang="en-US" sz="2000" dirty="0" smtClean="0"/>
              <a:t>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توفير </a:t>
            </a:r>
            <a:r>
              <a:rPr lang="ar-SA" altLang="en-US" sz="2000" dirty="0"/>
              <a:t>الأدوات </a:t>
            </a:r>
            <a:r>
              <a:rPr lang="ar-SA" altLang="en-US" sz="2000" dirty="0" smtClean="0"/>
              <a:t>التشجيعية والمحفزة للأعضاء.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تشجيع الاعضاء على عمل العروض المرئية، والمحاضرات القصيرة من أدلة النادي الناجح.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ابلاغ رئيس النادي عن انجازات وتكريم الاعضاء.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endParaRPr lang="ar-SA" altLang="en-US" sz="2000" dirty="0"/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90600" y="4572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spc="-100">
                <a:solidFill>
                  <a:schemeClr val="bg1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pPr algn="r" rtl="1"/>
            <a:r>
              <a:rPr lang="ar-SA" sz="3000" dirty="0" smtClean="0"/>
              <a:t>قبل اجتماع النادي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40675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572000"/>
          </a:xfrm>
        </p:spPr>
        <p:txBody>
          <a:bodyPr/>
          <a:lstStyle/>
          <a:p>
            <a:pPr marL="457200" lvl="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 smtClean="0"/>
              <a:t>التأكد من وصول الأعضاء وأصحاب المهام الخطابية في الاجتماع في الوقت المحدد.</a:t>
            </a:r>
          </a:p>
          <a:p>
            <a:pPr marL="457200" lvl="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 smtClean="0"/>
              <a:t>التأكد من إعداد الخطباء وأصحاب الادوار والمهام لخطبهم ومهامهم.</a:t>
            </a:r>
          </a:p>
          <a:p>
            <a:pPr marL="457200" lvl="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 smtClean="0"/>
              <a:t>التأكد من تعيين مقيم لكل خطيب.</a:t>
            </a:r>
          </a:p>
          <a:p>
            <a:pPr marL="457200" lvl="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 smtClean="0"/>
              <a:t>التأكد من تحية الضيوف والترحيب بهم.</a:t>
            </a:r>
          </a:p>
          <a:p>
            <a:pPr marL="457200" lvl="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 smtClean="0"/>
              <a:t>إخبار منسق مواضيع الساحة (الخطب الارتجالية) عن رغبة الضيوف في المشاركة (إن وجد).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90600" y="5029200"/>
            <a:ext cx="746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202C"/>
              </a:buClr>
              <a:buFontTx/>
              <a:buNone/>
              <a:defRPr sz="2800" spc="-5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5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2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Lucida Grande"/>
              <a:buChar char="–"/>
              <a:defRPr sz="20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20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457200" indent="-457200">
              <a:buFont typeface="Webdings" charset="2"/>
              <a:buChar char=""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667000" y="45720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spc="-100">
                <a:solidFill>
                  <a:schemeClr val="bg1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pPr algn="r" rtl="1"/>
            <a:r>
              <a:rPr lang="ar-SA" sz="3000" dirty="0" smtClean="0"/>
              <a:t>عند الوصول الى اجتماع النادي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24736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600200"/>
            <a:ext cx="822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202C"/>
              </a:buClr>
              <a:buFontTx/>
              <a:buNone/>
              <a:defRPr sz="2800" spc="-5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5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2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Lucida Grande"/>
              <a:buChar char="–"/>
              <a:defRPr sz="20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20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التشجِّيع </a:t>
            </a:r>
            <a:r>
              <a:rPr lang="ar-SA" altLang="en-US" sz="2000" dirty="0"/>
              <a:t>على التقييم الإيجابي الفعّال.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تعرِّيف </a:t>
            </a:r>
            <a:r>
              <a:rPr lang="ar-SA" altLang="en-US" sz="2000" dirty="0"/>
              <a:t>الأعضاء الجدد بالبرنامج التعليمي </a:t>
            </a:r>
            <a:r>
              <a:rPr lang="ar-SA" altLang="en-US" sz="2000" dirty="0" err="1"/>
              <a:t>للتوستماسترز</a:t>
            </a:r>
            <a:r>
              <a:rPr lang="ar-SA" altLang="en-US" sz="2000" dirty="0"/>
              <a:t> وإجراءاته.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توفِّير عضواً </a:t>
            </a:r>
            <a:r>
              <a:rPr lang="ar-SA" altLang="en-US" sz="2000" dirty="0"/>
              <a:t>متمرساً </a:t>
            </a:r>
            <a:r>
              <a:rPr lang="ar-SA" altLang="en-US" sz="2000" dirty="0" smtClean="0"/>
              <a:t>ليرشد </a:t>
            </a:r>
            <a:r>
              <a:rPr lang="ar-SA" altLang="en-US" sz="2000" dirty="0"/>
              <a:t>الأعضاء الجدد في بداية مشاركتهم.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التحضِّير </a:t>
            </a:r>
            <a:r>
              <a:rPr lang="ar-SA" altLang="en-US" sz="2000" dirty="0"/>
              <a:t>لمراسم </a:t>
            </a:r>
            <a:r>
              <a:rPr lang="ar-KW" altLang="en-US" sz="2000" dirty="0" smtClean="0"/>
              <a:t>تنصيب</a:t>
            </a:r>
            <a:r>
              <a:rPr lang="ar-SA" altLang="en-US" sz="2000" dirty="0"/>
              <a:t> الأعضاء الجدد</a:t>
            </a:r>
            <a:r>
              <a:rPr lang="ar-KW" altLang="en-US" sz="2000" dirty="0" smtClean="0"/>
              <a:t> </a:t>
            </a:r>
            <a:r>
              <a:rPr lang="ar-SA" altLang="en-US" sz="2000" dirty="0" smtClean="0"/>
              <a:t>بالنادي </a:t>
            </a:r>
            <a:r>
              <a:rPr lang="ar-SA" altLang="en-US" sz="2000" dirty="0"/>
              <a:t>بالتنسيق مع نائب رئيس النادي لشئون العضوية.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إشراكهم </a:t>
            </a:r>
            <a:r>
              <a:rPr lang="ar-SA" altLang="en-US" sz="2000" dirty="0"/>
              <a:t>بفعاليات النادي بأسرع فرصة ممكنة</a:t>
            </a:r>
            <a:r>
              <a:rPr lang="ar-SA" altLang="en-US" sz="2000" dirty="0" smtClean="0"/>
              <a:t>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تولي </a:t>
            </a:r>
            <a:r>
              <a:rPr lang="ar-SA" altLang="en-US" sz="2000" dirty="0"/>
              <a:t>قيادة فعاليات النادي في حالة غياب </a:t>
            </a:r>
            <a:r>
              <a:rPr lang="ar-SA" altLang="en-US" sz="2000" dirty="0" smtClean="0"/>
              <a:t>الرئيس، حيث انه الرجل الثاني بعد الرئيس.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التوقيع على انهاء الخطباء لخطبتم في نهاية الدليل مع كل خطبة.</a:t>
            </a:r>
            <a:endParaRPr lang="en-US" altLang="en-US" sz="2000" dirty="0"/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endParaRPr lang="en-US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90600" y="457200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spc="-100">
                <a:solidFill>
                  <a:schemeClr val="bg1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pPr algn="r" rtl="1"/>
            <a:r>
              <a:rPr lang="ar-SA" sz="3000" dirty="0"/>
              <a:t>خلال اجتماع النادي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24736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219200"/>
            <a:ext cx="8077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202C"/>
              </a:buClr>
              <a:buFontTx/>
              <a:buNone/>
              <a:defRPr sz="2800" spc="-5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5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2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Lucida Grande"/>
              <a:buChar char="–"/>
              <a:defRPr sz="20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20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/>
              <a:t>توفير الأدوات التشجيعية للأعضاء والتحفيز على المشاركة.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/>
              <a:t>الاعداد الجيد لاجتماعات النادي.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/>
              <a:t>هو المسؤول الاول عن تحقيق سبعة (7) نقاط من نقاط النادي المتميز العشرة.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حضور اجتماعات الهيئة الادارية للنادي.</a:t>
            </a:r>
            <a:endParaRPr lang="ar-SA" altLang="en-US" sz="2000" dirty="0"/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قراءة وفهم </a:t>
            </a:r>
            <a:r>
              <a:rPr lang="ar-SA" altLang="en-US" sz="2000" dirty="0"/>
              <a:t>الإجراءات البرلمانية لإدارة الاجتماع.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 smtClean="0"/>
              <a:t>المشاركة </a:t>
            </a:r>
            <a:r>
              <a:rPr lang="ar-SA" sz="2000" dirty="0"/>
              <a:t>في اجتماعات المنطقة </a:t>
            </a:r>
            <a:r>
              <a:rPr lang="ar-SA" sz="2000" dirty="0" smtClean="0"/>
              <a:t>والقسم والقطاع والتصوٍّيت </a:t>
            </a:r>
            <a:r>
              <a:rPr lang="ar-SA" sz="2000" dirty="0"/>
              <a:t>بالنيابة عن </a:t>
            </a:r>
            <a:r>
              <a:rPr lang="ar-SA" sz="2000" dirty="0" smtClean="0"/>
              <a:t>النادي.</a:t>
            </a:r>
            <a:endParaRPr lang="ar-SA" sz="2000" dirty="0"/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مساعدة </a:t>
            </a:r>
            <a:r>
              <a:rPr lang="ar-SA" altLang="en-US" sz="2000" dirty="0"/>
              <a:t>الأعضاء فيما يتعلق بطلبات تسجيل </a:t>
            </a:r>
            <a:r>
              <a:rPr lang="ar-SA" altLang="en-US" sz="2000" dirty="0" smtClean="0"/>
              <a:t>درجاتهم.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altLang="en-US" sz="2000" dirty="0" smtClean="0"/>
              <a:t>اعداد العضو المناسب لتولي منصب نائب الرئيس للشؤون التعليمية للسنة الجديدة.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/>
              <a:t>التحضير والاستعداد لمسابقات النادي المختلفة (الخطب المعدة مسبقاً، الخطب الارتجالية، الخطب الفكاهية والتقييم).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endParaRPr lang="ar-SA" altLang="en-US" sz="2000" dirty="0" smtClean="0"/>
          </a:p>
          <a:p>
            <a:pPr algn="r" rtl="1">
              <a:lnSpc>
                <a:spcPct val="150000"/>
              </a:lnSpc>
            </a:pPr>
            <a:endParaRPr lang="en-US" alt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410200" y="457200"/>
            <a:ext cx="3124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spc="-100">
                <a:solidFill>
                  <a:schemeClr val="bg1"/>
                </a:solidFill>
                <a:latin typeface="+mj-lt"/>
                <a:ea typeface="ヒラギノ角ゴ Pro W3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  <a:ea typeface="ヒラギノ角ゴ Pro W3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63052"/>
                </a:solidFill>
                <a:latin typeface="Arial" charset="0"/>
              </a:defRPr>
            </a:lvl9pPr>
          </a:lstStyle>
          <a:p>
            <a:pPr algn="r" rtl="1"/>
            <a:r>
              <a:rPr lang="ar-SA" sz="3000" dirty="0"/>
              <a:t>خارج اجتماع النادي</a:t>
            </a:r>
          </a:p>
        </p:txBody>
      </p:sp>
    </p:spTree>
    <p:extLst>
      <p:ext uri="{BB962C8B-B14F-4D97-AF65-F5344CB8AC3E}">
        <p14:creationId xmlns:p14="http://schemas.microsoft.com/office/powerpoint/2010/main" val="38366755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524000"/>
            <a:ext cx="830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202C"/>
              </a:buClr>
              <a:buFontTx/>
              <a:buNone/>
              <a:defRPr sz="2800" spc="-50">
                <a:solidFill>
                  <a:schemeClr val="tx1"/>
                </a:solidFill>
                <a:latin typeface="+mn-lt"/>
                <a:ea typeface="ヒラギノ角ゴ Pro W3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Wingdings" charset="0"/>
              <a:buChar char="§"/>
              <a:defRPr sz="25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2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63052"/>
              </a:buClr>
              <a:buFont typeface="Lucida Grande"/>
              <a:buChar char="–"/>
              <a:defRPr sz="2000" spc="-5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charset="0"/>
              <a:buChar char="►"/>
              <a:defRPr sz="2000">
                <a:solidFill>
                  <a:srgbClr val="063052"/>
                </a:solidFill>
                <a:latin typeface="+mn-lt"/>
                <a:ea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Arial Black" pitchFamily="34" charset="0"/>
              <a:buChar char="►"/>
              <a:defRPr sz="2000">
                <a:solidFill>
                  <a:srgbClr val="063052"/>
                </a:solidFill>
                <a:latin typeface="+mn-lt"/>
              </a:defRPr>
            </a:lvl9pPr>
          </a:lstStyle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 smtClean="0"/>
              <a:t>اعداد وتقديم البرنامج التعليمي للنادي.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 smtClean="0"/>
              <a:t>مراجعة اداء النادي من خلال النقاط العشرة (10) للنادي المتميز.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 smtClean="0"/>
              <a:t>مراجعة تنفيذ الخطة الناجحة للنادي.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r>
              <a:rPr lang="ar-SA" sz="2000" dirty="0" smtClean="0"/>
              <a:t>تقديم المعلومات اللازمة عن مسابقات النادي القادمة، والانشطة التعليمة المقترحة.</a:t>
            </a:r>
          </a:p>
          <a:p>
            <a:pPr marL="457200" indent="-457200" algn="r" rtl="1">
              <a:lnSpc>
                <a:spcPct val="150000"/>
              </a:lnSpc>
              <a:buFont typeface="Webdings" charset="2"/>
              <a:buChar char=""/>
            </a:pP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431799"/>
            <a:ext cx="8382000" cy="609600"/>
          </a:xfrm>
        </p:spPr>
        <p:txBody>
          <a:bodyPr/>
          <a:lstStyle/>
          <a:p>
            <a:pPr algn="ctr" rtl="1"/>
            <a:r>
              <a:rPr lang="ar-SA" sz="2600" dirty="0" smtClean="0"/>
              <a:t>مهام ومسؤوليات نائب الرئيس للشؤون التعليمية خلال اجتماع الهيئة الادارية للنادي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031096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1 Convention PowerPoint Template">
  <a:themeElements>
    <a:clrScheme name="Convention_2011_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</TotalTime>
  <Words>606</Words>
  <Application>Microsoft Office PowerPoint</Application>
  <PresentationFormat>On-screen Show (4:3)</PresentationFormat>
  <Paragraphs>180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Lucida Grande</vt:lpstr>
      <vt:lpstr>Symbol</vt:lpstr>
      <vt:lpstr>Times New Roman</vt:lpstr>
      <vt:lpstr>Verdana</vt:lpstr>
      <vt:lpstr>Webdings</vt:lpstr>
      <vt:lpstr>Wingdings</vt:lpstr>
      <vt:lpstr>ヒラギノ角ゴ Pro W3</vt:lpstr>
      <vt:lpstr>2011 Convention PowerPoint Template</vt:lpstr>
      <vt:lpstr>نائب رئيس النادي للشؤون التعليمية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مهام ومسؤوليات نائب الرئيس للشؤون التعليمية خلال اجتماع الهيئة الادارية للنادي</vt:lpstr>
      <vt:lpstr>البداية القوية لفترة ادارية جديدة</vt:lpstr>
      <vt:lpstr>اهداف برنامج النادي المتميز العشرة </vt:lpstr>
      <vt:lpstr>خطة تحقيق اهداف برنامج النادي المتميز</vt:lpstr>
      <vt:lpstr>الأدلة العربية</vt:lpstr>
      <vt:lpstr>Additional Resources</vt:lpstr>
      <vt:lpstr>شكراً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drex</dc:creator>
  <cp:lastModifiedBy>Sharif-Al, Abdullah A.</cp:lastModifiedBy>
  <cp:revision>78</cp:revision>
  <cp:lastPrinted>2012-07-26T18:12:12Z</cp:lastPrinted>
  <dcterms:created xsi:type="dcterms:W3CDTF">2011-07-13T15:20:37Z</dcterms:created>
  <dcterms:modified xsi:type="dcterms:W3CDTF">2014-06-17T10:33:35Z</dcterms:modified>
</cp:coreProperties>
</file>