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9" r:id="rId3"/>
    <p:sldId id="266" r:id="rId4"/>
    <p:sldId id="275" r:id="rId5"/>
    <p:sldId id="274" r:id="rId6"/>
    <p:sldId id="273" r:id="rId7"/>
    <p:sldId id="286" r:id="rId8"/>
    <p:sldId id="280" r:id="rId9"/>
    <p:sldId id="277" r:id="rId10"/>
    <p:sldId id="287" r:id="rId11"/>
    <p:sldId id="289" r:id="rId12"/>
    <p:sldId id="290" r:id="rId13"/>
    <p:sldId id="288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229600" cy="1219200"/>
          </a:xfrm>
        </p:spPr>
        <p:txBody>
          <a:bodyPr/>
          <a:lstStyle/>
          <a:p>
            <a:r>
              <a:rPr lang="ar-SA" sz="3600" dirty="0"/>
              <a:t>نائب رئيس النادي لشؤون </a:t>
            </a:r>
            <a:r>
              <a:rPr lang="ar-SA" sz="3600" dirty="0" smtClean="0"/>
              <a:t>العضوية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685800"/>
          </a:xfrm>
        </p:spPr>
        <p:txBody>
          <a:bodyPr/>
          <a:lstStyle/>
          <a:p>
            <a:r>
              <a:rPr lang="ar-SA" dirty="0"/>
              <a:t>تدريب أعضاء الهيئة الإدارية </a:t>
            </a:r>
            <a:r>
              <a:rPr lang="ar-SA" dirty="0" smtClean="0"/>
              <a:t>للنادي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7200" y="6096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1313D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البداية القوية لفترة ادارية جديدة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حضور تدريب اعضاء الهيئة الادارية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الادلة والتعليمات الخاصة برئاسة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السابقة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</a:t>
            </a:r>
            <a:r>
              <a:rPr lang="ar-SA" sz="2000" dirty="0" smtClean="0"/>
              <a:t>نائب الرئيس لشؤون العضوية السابق</a:t>
            </a:r>
            <a:endParaRPr lang="ar-SA" sz="2000" dirty="0" smtClean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المنتخبة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تكوين لجنة النادي لتنمية العضوية. 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354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838199"/>
            <a:ext cx="7467600" cy="203199"/>
          </a:xfrm>
        </p:spPr>
        <p:txBody>
          <a:bodyPr/>
          <a:lstStyle/>
          <a:p>
            <a:pPr algn="ctr"/>
            <a:r>
              <a:rPr lang="ar-SA" sz="3600" dirty="0">
                <a:latin typeface="Verdana"/>
                <a:ea typeface="Calibri"/>
                <a:cs typeface="Arial"/>
              </a:rPr>
              <a:t>اهداف برنامج النادي </a:t>
            </a:r>
            <a:r>
              <a:rPr lang="ar-SA" sz="3600" dirty="0" smtClean="0">
                <a:latin typeface="Verdana"/>
                <a:ea typeface="Calibri"/>
                <a:cs typeface="Arial"/>
              </a:rPr>
              <a:t>المتميز العشرة</a:t>
            </a:r>
            <a:r>
              <a:rPr lang="en-US" sz="3600" dirty="0">
                <a:latin typeface="Verdana"/>
                <a:ea typeface="Calibri"/>
                <a:cs typeface="Arial"/>
              </a:rPr>
              <a:t/>
            </a:r>
            <a:br>
              <a:rPr lang="en-US" sz="3600" dirty="0">
                <a:latin typeface="Verdana"/>
                <a:ea typeface="Calibri"/>
                <a:cs typeface="Arial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799" y="1371600"/>
          <a:ext cx="8462819" cy="4650529"/>
        </p:xfrm>
        <a:graphic>
          <a:graphicData uri="http://schemas.openxmlformats.org/drawingml/2006/table">
            <a:tbl>
              <a:tblPr rtl="1" firstRow="1" firstCol="1" bandRow="1"/>
              <a:tblGrid>
                <a:gridCol w="608737"/>
                <a:gridCol w="245440"/>
                <a:gridCol w="3235223"/>
                <a:gridCol w="276458"/>
                <a:gridCol w="3379521"/>
                <a:gridCol w="717440"/>
              </a:tblGrid>
              <a:tr h="348193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اهداف برنامج النادي المتميز</a:t>
                      </a:r>
                      <a:endParaRPr lang="en-US" sz="2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668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Arial"/>
                        </a:rPr>
                        <a:t>اهداف تعليمية</a:t>
                      </a:r>
                      <a:endParaRPr lang="en-US" sz="10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1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عضوين (2) على درجة المتواصل المتمكن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2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عضوين (2) اخرين على درجة المتواصل المتمكن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Arial"/>
                        </a:rPr>
                        <a:t>اهداف تعليمية</a:t>
                      </a:r>
                      <a:endParaRPr lang="en-US" sz="10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6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3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 واحد (1) على درجة المتواصل المتقدم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4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 واحد (1) اخر على درجة المتواصل المتقدم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5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5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 واحد (1) على درجة القائد المتمكن او درجة القائد المتقدم او درجة العضو المتميز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6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عضو واحد (1) اخر على درجة القائد المتمكن او درجة القائد المتقدم او درجة العضو المتميز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6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Arial"/>
                        </a:rPr>
                        <a:t>عضوية</a:t>
                      </a:r>
                      <a:endParaRPr lang="en-US" sz="10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7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انضمام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اربعة (4) اعضاء جدد للنادي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8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انضمام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اربعة (4) اعضاء جدد اخرين للنادي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Arial"/>
                        </a:rPr>
                        <a:t>عضوية</a:t>
                      </a:r>
                      <a:endParaRPr lang="en-US" sz="10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Arial"/>
                        </a:rPr>
                        <a:t>تدريب</a:t>
                      </a:r>
                      <a:endParaRPr lang="en-US" sz="10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9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تدريب </a:t>
                      </a: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ما لا يقل عن أربعة أعضاء من الهيئة الإدارية في كلا فترتي التدريب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10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تسليم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قائمة الهيئة الادارية للنادي الى المنظمة العالمية قبل تاريخ 30  يوليو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دفع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رسوم تجديد عضوية اعضاء النادي للفترتين قبل تاريخ 31  مارس و 30 سبتمبر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ادارة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25659" marR="256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5222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3200" dirty="0">
                <a:latin typeface="Verdana"/>
                <a:ea typeface="Calibri"/>
                <a:cs typeface="Arial"/>
              </a:rPr>
              <a:t>خطة تحقيق اهداف برنامج النادي المتميز</a:t>
            </a:r>
            <a:endParaRPr lang="en-US" sz="3200" dirty="0">
              <a:latin typeface="Verdana"/>
              <a:ea typeface="Calibri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1001" y="1219200"/>
          <a:ext cx="8382000" cy="5018018"/>
        </p:xfrm>
        <a:graphic>
          <a:graphicData uri="http://schemas.openxmlformats.org/drawingml/2006/table">
            <a:tbl>
              <a:tblPr rtl="1" firstRow="1" firstCol="1" bandRow="1"/>
              <a:tblGrid>
                <a:gridCol w="1751837"/>
                <a:gridCol w="3970490"/>
                <a:gridCol w="1672370"/>
                <a:gridCol w="987303"/>
              </a:tblGrid>
              <a:tr h="250448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خطة تحقيق اهداف برنامج النادي المتميز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466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التسلسل</a:t>
                      </a:r>
                      <a:endParaRPr lang="en-US" sz="105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الاهداف</a:t>
                      </a:r>
                      <a:endParaRPr lang="en-US" sz="105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المستهدفون لتحقيق الاهداف</a:t>
                      </a:r>
                      <a:endParaRPr lang="en-US" sz="105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التاريخ</a:t>
                      </a:r>
                      <a:endParaRPr lang="en-US" sz="105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عضوين (2) على درجة المتواصل المتمكن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عضوين (2) اخرين على درجة المتواصل المتمكن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3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 واحد (1) على درجة المتواصل المتقدم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4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 واحد (1) اخر على درجة المتواصل المتقدم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5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 واحد (1) على درجة القائد المتمكن او درجة القائد المتقدم او درجة العضو المتميز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91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6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حصول عضو واحد (1) اخر على درجة القائد المتمكن او درجة القائد المتقدم او درجة العضو المتميز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2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7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انضمام اربعة (4) اعضاء جدد للنادي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9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8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انضمام اربعة (4) اعضاء جدد اخرين للنادي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8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9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تدريب ما لا يقل عن أربعة أعضاء من الهيئة الإدارية في كلا فترتي التدريب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10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تسليم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قائمة الهيئة الادارية للنادي الى المنظمة العالمية قبل تاريخ 30  يوليو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  <a:p>
                      <a:pPr marL="0" marR="0" lvl="0" indent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1000" b="1" dirty="0" smtClean="0">
                          <a:effectLst/>
                          <a:latin typeface="Verdana"/>
                          <a:ea typeface="Calibri"/>
                          <a:cs typeface="Arial"/>
                        </a:rPr>
                        <a:t>دفع </a:t>
                      </a:r>
                      <a:r>
                        <a:rPr lang="ar-SA" sz="1000" b="1" dirty="0">
                          <a:effectLst/>
                          <a:latin typeface="Verdana"/>
                          <a:ea typeface="Calibri"/>
                          <a:cs typeface="Arial"/>
                        </a:rPr>
                        <a:t>رسوم تجديد عضوية اعضاء النادي للفترتين قبل تاريخ 31  مارس و 30 سبتمبر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800" dirty="0">
                        <a:effectLst/>
                        <a:latin typeface="Verdana"/>
                        <a:ea typeface="Calibri"/>
                        <a:cs typeface="Arial"/>
                      </a:endParaRPr>
                    </a:p>
                  </a:txBody>
                  <a:tcPr marL="38247" marR="38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9246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Additional Resources</a:t>
            </a:r>
            <a:endParaRPr lang="en-U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1150"/>
            <a:ext cx="7315200" cy="258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697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</p:spPr>
        <p:txBody>
          <a:bodyPr/>
          <a:lstStyle/>
          <a:p>
            <a:r>
              <a:rPr lang="ar-SA" sz="6000" dirty="0" smtClean="0"/>
              <a:t>شكراً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9800" y="1447800"/>
            <a:ext cx="5764427" cy="4648200"/>
            <a:chOff x="2209800" y="1447800"/>
            <a:chExt cx="5764427" cy="46482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09800" y="1447800"/>
              <a:ext cx="4533900" cy="464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 rot="1428734">
              <a:off x="2487827" y="2913104"/>
              <a:ext cx="5486400" cy="5459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tx1"/>
                  </a:solidFill>
                </a:rPr>
                <a:t>قائمة المهام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457200"/>
            <a:ext cx="5715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مهام نائب الرئيس لشؤون العضوية 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397233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خارج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الهيئة الادارية للنادي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066800" y="4572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اجتماع النادي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19600" y="1524000"/>
            <a:ext cx="4343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قبل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عند الوصول الى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خلال اجتماع النادي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2954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عمل قائمة بأسماء اعضاء النادي.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الاحتفاظ ببعض الهدايا التشجيعية للضيوف.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التواصل مع الضيوف والاعضاء القدامى والذين تغيبوا عن حضور </a:t>
            </a:r>
            <a:r>
              <a:rPr lang="ar-SA" sz="2000" dirty="0" smtClean="0"/>
              <a:t>الاجتماعات وتحفيزهم على الحضور.</a:t>
            </a:r>
            <a:endParaRPr lang="ar-SA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410200" y="6858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 قبل اجتماع النادي</a:t>
            </a:r>
            <a:br>
              <a:rPr lang="ar-SA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72702" y="1243519"/>
            <a:ext cx="7467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تحية ومصافحة الضيوف والاعضاء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توزيع الهدايا التشجيعية للضيوف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الاجابة عن استفسارات الضيوف 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التنوٍّيه بإنجازات العضوية لأعضاء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التروٍّيج لأعضاء النادي بأهمية تنمية العضوية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257800" y="533400"/>
            <a:ext cx="3396574" cy="78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خلال اجتماع النادي</a:t>
            </a:r>
            <a:br>
              <a:rPr lang="ar-SA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371600"/>
            <a:ext cx="8305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شرح منافع المشاركة في برامج نوادي الخطابة والقيادة.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تنظِّيم </a:t>
            </a:r>
            <a:r>
              <a:rPr lang="ar-SA" altLang="en-US" sz="2000" dirty="0" smtClean="0"/>
              <a:t>مسابقات العضوية خلال </a:t>
            </a:r>
            <a:r>
              <a:rPr lang="ar-SA" altLang="en-US" sz="2000" dirty="0" smtClean="0"/>
              <a:t>العام وبعدد ثلاث مسابقات على الاقل (مسابقة أغسطس </a:t>
            </a:r>
            <a:r>
              <a:rPr lang="ar-SA" altLang="en-US" sz="2000" dirty="0" smtClean="0"/>
              <a:t>– سبتمبر، </a:t>
            </a:r>
            <a:r>
              <a:rPr lang="ar-SA" altLang="en-US" sz="2000" dirty="0" smtClean="0"/>
              <a:t>مسابقة فبراير </a:t>
            </a:r>
            <a:r>
              <a:rPr lang="ar-SA" altLang="en-US" sz="2000" dirty="0" smtClean="0"/>
              <a:t>– مارس، </a:t>
            </a:r>
            <a:r>
              <a:rPr lang="ar-SA" altLang="en-US" sz="2000" dirty="0" smtClean="0"/>
              <a:t>مسابقة مايو </a:t>
            </a:r>
            <a:r>
              <a:rPr lang="ar-SA" altLang="en-US" sz="2000" dirty="0" smtClean="0"/>
              <a:t>– يونيو).</a:t>
            </a:r>
            <a:endParaRPr lang="ar-SA" alt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التروِّيج للحضور والمشاركة في فعاليات المنطقة </a:t>
            </a:r>
            <a:r>
              <a:rPr lang="ar-SA" altLang="en-US" sz="2000" dirty="0" smtClean="0"/>
              <a:t>والقسم والقطاع</a:t>
            </a:r>
            <a:r>
              <a:rPr lang="ar-SA" altLang="en-US" sz="2000" dirty="0"/>
              <a:t>.</a:t>
            </a:r>
            <a:endParaRPr lang="en-US" alt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هو المسؤول الاول عن تحقيق </a:t>
            </a:r>
            <a:r>
              <a:rPr lang="ar-SA" altLang="en-US" sz="2000" dirty="0" smtClean="0"/>
              <a:t>نقطتين (2) من </a:t>
            </a:r>
            <a:r>
              <a:rPr lang="ar-SA" altLang="en-US" sz="2000" dirty="0"/>
              <a:t>نقاط النادي المتميز العشرة.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إذا </a:t>
            </a:r>
            <a:r>
              <a:rPr lang="ar-SA" sz="2000" dirty="0"/>
              <a:t>كان عدد الأعضاء أقل من 20 عضو فإن الهدف الرئيسي هو الوصول لهذا </a:t>
            </a:r>
            <a:r>
              <a:rPr lang="ar-SA" sz="2000" dirty="0" smtClean="0"/>
              <a:t>العدد</a:t>
            </a:r>
            <a:endParaRPr lang="en-US" sz="2000" dirty="0" smtClean="0"/>
          </a:p>
          <a:p>
            <a:pPr algn="r" rtl="1">
              <a:lnSpc>
                <a:spcPct val="150000"/>
              </a:lnSpc>
            </a:pPr>
            <a:endParaRPr lang="ar-SA" sz="2000" dirty="0" smtClean="0"/>
          </a:p>
          <a:p>
            <a:pPr algn="r" rtl="1"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343400" y="457200"/>
            <a:ext cx="411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خارج اجتماع النادي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87080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371600"/>
            <a:ext cx="8382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حضور اجتماعات اعضاء الهيئة الادارية.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تولى قيادة فعاليات النادي في حالة غياب </a:t>
            </a:r>
            <a:r>
              <a:rPr lang="ar-SA" altLang="en-US" sz="2000" dirty="0" smtClean="0"/>
              <a:t>الرئيس ونائب الرئيس للشؤون التعليمية.</a:t>
            </a:r>
            <a:endParaRPr lang="ar-SA" alt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 smtClean="0"/>
              <a:t>قراءة وفهم الإجراءات </a:t>
            </a:r>
            <a:r>
              <a:rPr lang="ar-SA" altLang="en-US" sz="2000" dirty="0"/>
              <a:t>البرلمانية لإدارة الاجتماع.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المشاركة </a:t>
            </a:r>
            <a:r>
              <a:rPr lang="ar-SA" sz="2000" dirty="0"/>
              <a:t>في اجتماعات المنطقة </a:t>
            </a:r>
            <a:r>
              <a:rPr lang="ar-SA" sz="2000" dirty="0" smtClean="0"/>
              <a:t>والتصوٍّيت </a:t>
            </a:r>
            <a:r>
              <a:rPr lang="ar-SA" sz="2000" dirty="0"/>
              <a:t>بالنيابة عن </a:t>
            </a:r>
            <a:r>
              <a:rPr lang="ar-SA" sz="2000" dirty="0" smtClean="0"/>
              <a:t>النادي.</a:t>
            </a:r>
            <a:endParaRPr lang="ar-SA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 smtClean="0"/>
              <a:t>مساعدة الأعضاء الجدد </a:t>
            </a:r>
            <a:r>
              <a:rPr lang="ar-SA" altLang="en-US" sz="2000" dirty="0"/>
              <a:t>فيما يتعلق بطلبات تسجيل </a:t>
            </a:r>
            <a:r>
              <a:rPr lang="ar-SA" altLang="en-US" sz="2000" dirty="0" smtClean="0"/>
              <a:t>درجاتهم</a:t>
            </a:r>
            <a:r>
              <a:rPr lang="ar-SA" altLang="en-US" sz="2000" dirty="0" smtClean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التروٍّيج لأعضاء النادي بأهمية تنمية العضوية.</a:t>
            </a:r>
            <a:endParaRPr 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التواصل مع الضيوف والاعضاء القدامى والذين تغيبوا عن حضور الاجتماعات وتحفيزهم على الحضور.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عمل استبيانات رضا </a:t>
            </a:r>
            <a:r>
              <a:rPr lang="ar-SA" sz="2000" dirty="0" smtClean="0"/>
              <a:t>الاعضاء.</a:t>
            </a:r>
            <a:endParaRPr lang="ar-SA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alt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altLang="en-US" sz="2000" dirty="0"/>
          </a:p>
          <a:p>
            <a:pPr algn="r" rtl="1"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410200" y="4572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/>
              <a:t>خارج اجتماع النادي</a:t>
            </a:r>
          </a:p>
        </p:txBody>
      </p:sp>
    </p:spTree>
    <p:extLst>
      <p:ext uri="{BB962C8B-B14F-4D97-AF65-F5344CB8AC3E}">
        <p14:creationId xmlns:p14="http://schemas.microsoft.com/office/powerpoint/2010/main" val="38366755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اعداد وعرض تقرير </a:t>
            </a:r>
            <a:r>
              <a:rPr lang="ar-SA" sz="2000" dirty="0" smtClean="0"/>
              <a:t>العضوية </a:t>
            </a:r>
            <a:r>
              <a:rPr lang="ar-SA" sz="2000" dirty="0" smtClean="0"/>
              <a:t>في النادي.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اعداد وعرض الخطة المناسبة لتنمية العضوية للنادي لعقد المسابقات والترويج للنادي خارج محيط </a:t>
            </a:r>
            <a:r>
              <a:rPr lang="ar-SA" sz="2000" dirty="0" smtClean="0"/>
              <a:t>النادي ( </a:t>
            </a:r>
            <a:r>
              <a:rPr lang="ar-SA" sz="2000" dirty="0" smtClean="0"/>
              <a:t>جائزة </a:t>
            </a:r>
            <a:r>
              <a:rPr lang="ar-SA" sz="2000" dirty="0" err="1" smtClean="0"/>
              <a:t>سمدلي</a:t>
            </a:r>
            <a:r>
              <a:rPr lang="ar-SA" sz="2000" dirty="0" smtClean="0"/>
              <a:t> ، جائزة المتحدث الجيد، جائزة هزيمة الوقت).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مهام نائب الرئيس </a:t>
            </a:r>
            <a:r>
              <a:rPr lang="ar-SA" sz="3000" dirty="0" smtClean="0"/>
              <a:t>لشؤون </a:t>
            </a:r>
            <a:r>
              <a:rPr lang="ar-SA" sz="3000" dirty="0" smtClean="0"/>
              <a:t>العضوية في الهيئة الادارية للنادي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492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Calibri</vt:lpstr>
      <vt:lpstr>Lucida Grande</vt:lpstr>
      <vt:lpstr>Symbol</vt:lpstr>
      <vt:lpstr>Times New Roman</vt:lpstr>
      <vt:lpstr>Verdana</vt:lpstr>
      <vt:lpstr>Webdings</vt:lpstr>
      <vt:lpstr>Wingdings</vt:lpstr>
      <vt:lpstr>ヒラギノ角ゴ Pro W3</vt:lpstr>
      <vt:lpstr>2011 Convention PowerPoint Template</vt:lpstr>
      <vt:lpstr>نائب رئيس النادي لشؤون العضوية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مهام نائب الرئيس لشؤون العضوية في الهيئة الادارية للنادي</vt:lpstr>
      <vt:lpstr>البداية القوية لفترة ادارية جديدة</vt:lpstr>
      <vt:lpstr>اهداف برنامج النادي المتميز العشرة </vt:lpstr>
      <vt:lpstr>خطة تحقيق اهداف برنامج النادي المتميز</vt:lpstr>
      <vt:lpstr>Additional Resources</vt:lpstr>
      <vt:lpstr>شكراً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Sharif-Al, Abdullah A.</cp:lastModifiedBy>
  <cp:revision>89</cp:revision>
  <cp:lastPrinted>2012-07-26T18:12:12Z</cp:lastPrinted>
  <dcterms:created xsi:type="dcterms:W3CDTF">2011-07-13T15:20:37Z</dcterms:created>
  <dcterms:modified xsi:type="dcterms:W3CDTF">2014-06-17T10:16:09Z</dcterms:modified>
</cp:coreProperties>
</file>