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9" r:id="rId3"/>
    <p:sldId id="266" r:id="rId4"/>
    <p:sldId id="275" r:id="rId5"/>
    <p:sldId id="274" r:id="rId6"/>
    <p:sldId id="273" r:id="rId7"/>
    <p:sldId id="286" r:id="rId8"/>
    <p:sldId id="280" r:id="rId9"/>
    <p:sldId id="277" r:id="rId10"/>
    <p:sldId id="287" r:id="rId11"/>
    <p:sldId id="289" r:id="rId12"/>
    <p:sldId id="290" r:id="rId13"/>
    <p:sldId id="288" r:id="rId14"/>
    <p:sldId id="28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D202C"/>
    <a:srgbClr val="800000"/>
    <a:srgbClr val="063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204" y="108"/>
      </p:cViewPr>
      <p:guideLst>
        <p:guide orient="horz" pos="235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>
            <a:lvl1pPr algn="ctr">
              <a:defRPr>
                <a:solidFill>
                  <a:srgbClr val="063052"/>
                </a:solidFill>
                <a:latin typeface="Arial" charset="0"/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048000"/>
            <a:ext cx="7772400" cy="990600"/>
          </a:xfrm>
        </p:spPr>
        <p:txBody>
          <a:bodyPr/>
          <a:lstStyle>
            <a:lvl1pPr marL="0" indent="0" algn="ctr">
              <a:lnSpc>
                <a:spcPct val="90000"/>
              </a:lnSpc>
              <a:buFont typeface="Webdings" charset="0"/>
              <a:buNone/>
              <a:defRPr sz="2400">
                <a:solidFill>
                  <a:srgbClr val="063052"/>
                </a:solidFill>
                <a:latin typeface="Arial" charset="0"/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381000" y="6400800"/>
            <a:ext cx="83820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381000" y="381000"/>
            <a:ext cx="8382000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ToastmastersLogo-Colo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383" y="4251325"/>
            <a:ext cx="2151619" cy="1920875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467600" cy="4572000"/>
          </a:xfrm>
        </p:spPr>
        <p:txBody>
          <a:bodyPr/>
          <a:lstStyle>
            <a:lvl1pPr marL="0" indent="0">
              <a:buFontTx/>
              <a:buNone/>
              <a:defRPr/>
            </a:lvl1pPr>
            <a:lvl4pPr marL="1600200" indent="-228600">
              <a:buFont typeface="Lucida Grande"/>
              <a:buChar char="–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31799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54467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467600" cy="4724400"/>
          </a:xfrm>
        </p:spPr>
        <p:txBody>
          <a:bodyPr/>
          <a:lstStyle>
            <a:lvl1pPr marL="398463" indent="-398463">
              <a:defRPr/>
            </a:lvl1pPr>
            <a:lvl4pPr marL="1600200" indent="-228600">
              <a:buFont typeface="Lucida Grande"/>
              <a:buChar char="–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17979053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440269"/>
            <a:ext cx="8204199" cy="609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962400" cy="4572000"/>
          </a:xfrm>
        </p:spPr>
        <p:txBody>
          <a:bodyPr/>
          <a:lstStyle>
            <a:lvl1pPr marL="398463" indent="-398463">
              <a:defRPr sz="2800"/>
            </a:lvl1pPr>
            <a:lvl2pPr>
              <a:defRPr sz="2400"/>
            </a:lvl2pPr>
            <a:lvl3pPr>
              <a:defRPr sz="2000"/>
            </a:lvl3pPr>
            <a:lvl4pPr marL="1600200" indent="-228600">
              <a:buFont typeface="Lucida Grande"/>
              <a:buChar char="–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524000"/>
            <a:ext cx="4343400" cy="4572000"/>
          </a:xfrm>
        </p:spPr>
        <p:txBody>
          <a:bodyPr/>
          <a:lstStyle>
            <a:lvl1pPr marL="398463" indent="-398463">
              <a:defRPr sz="2800"/>
            </a:lvl1pPr>
            <a:lvl2pPr>
              <a:defRPr sz="2400"/>
            </a:lvl2pPr>
            <a:lvl3pPr>
              <a:defRPr sz="2000"/>
            </a:lvl3pPr>
            <a:lvl4pPr marL="1600200" indent="-228600">
              <a:buFont typeface="Lucida Grande"/>
              <a:buChar char="–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584537687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2" y="250295"/>
            <a:ext cx="8305800" cy="9604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 marL="1600200" indent="-228600">
              <a:buFont typeface="Lucida Grande"/>
              <a:buChar char="–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4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 marL="1600200" indent="-228600">
              <a:buFont typeface="Lucida Grande"/>
              <a:buChar char="–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300804259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016808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946547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4346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95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43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674235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381000" y="381000"/>
            <a:ext cx="8382000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381000" y="6400800"/>
            <a:ext cx="7772400" cy="22860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26000">
                <a:schemeClr val="accent1">
                  <a:shade val="93000"/>
                  <a:satMod val="130000"/>
                </a:schemeClr>
              </a:gs>
              <a:gs pos="96000">
                <a:schemeClr val="accent1">
                  <a:shade val="94000"/>
                  <a:satMod val="135000"/>
                  <a:alpha val="0"/>
                </a:schemeClr>
              </a:gs>
            </a:gsLst>
            <a:lin ang="3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533400" y="6383179"/>
            <a:ext cx="15552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www.toastmasters.org</a:t>
            </a:r>
            <a:endParaRPr lang="en-US" sz="10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31799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style</a:t>
            </a:r>
            <a:endParaRPr lang="en-US" dirty="0"/>
          </a:p>
        </p:txBody>
      </p:sp>
      <p:pic>
        <p:nvPicPr>
          <p:cNvPr id="8" name="Picture 7" descr="ToastmastersLogo-Color.png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988" y="6179884"/>
            <a:ext cx="702637" cy="62728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9" r:id="rId3"/>
    <p:sldLayoutId id="2147483653" r:id="rId4"/>
    <p:sldLayoutId id="2147483654" r:id="rId5"/>
    <p:sldLayoutId id="2147483655" r:id="rId6"/>
    <p:sldLayoutId id="2147483656" r:id="rId7"/>
    <p:sldLayoutId id="2147483658" r:id="rId8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 b="1" spc="-100">
          <a:solidFill>
            <a:schemeClr val="bg1"/>
          </a:solidFill>
          <a:latin typeface="+mj-lt"/>
          <a:ea typeface="ヒラギノ角ゴ Pro W3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9pPr>
    </p:titleStyle>
    <p:bodyStyle>
      <a:lvl1pPr marL="398463" indent="-398463" algn="l" rtl="0" eaLnBrk="1" fontAlgn="base" hangingPunct="1">
        <a:spcBef>
          <a:spcPct val="20000"/>
        </a:spcBef>
        <a:spcAft>
          <a:spcPct val="0"/>
        </a:spcAft>
        <a:buClr>
          <a:srgbClr val="CD202C"/>
        </a:buClr>
        <a:buFont typeface="Webdings" charset="2"/>
        <a:buChar char="4"/>
        <a:defRPr sz="2800" spc="-50">
          <a:solidFill>
            <a:schemeClr val="tx1"/>
          </a:solidFill>
          <a:latin typeface="+mn-lt"/>
          <a:ea typeface="ヒラギノ角ゴ Pro W3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63052"/>
        </a:buClr>
        <a:buFont typeface="Wingdings" charset="0"/>
        <a:buChar char="§"/>
        <a:defRPr sz="2500" spc="-50">
          <a:solidFill>
            <a:schemeClr val="tx1"/>
          </a:solidFill>
          <a:latin typeface="+mn-lt"/>
          <a:ea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Char char="•"/>
        <a:defRPr sz="2200" spc="-50">
          <a:solidFill>
            <a:schemeClr val="tx1"/>
          </a:solidFill>
          <a:latin typeface="+mn-lt"/>
          <a:ea typeface="ヒラギノ角ゴ Pro W3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63052"/>
        </a:buClr>
        <a:buFont typeface="Lucida Grande"/>
        <a:buChar char="–"/>
        <a:defRPr sz="2000" spc="-50">
          <a:solidFill>
            <a:schemeClr val="tx1"/>
          </a:solidFill>
          <a:latin typeface="+mn-lt"/>
          <a:ea typeface="ヒラギノ角ゴ Pro W3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charset="0"/>
        <a:buChar char="►"/>
        <a:defRPr sz="2000">
          <a:solidFill>
            <a:srgbClr val="063052"/>
          </a:solidFill>
          <a:latin typeface="+mn-lt"/>
          <a:ea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95401"/>
            <a:ext cx="8229600" cy="1219200"/>
          </a:xfrm>
        </p:spPr>
        <p:txBody>
          <a:bodyPr/>
          <a:lstStyle/>
          <a:p>
            <a:r>
              <a:rPr lang="ar-SA" sz="3600" dirty="0"/>
              <a:t>نائب رئيس النادي لشؤون </a:t>
            </a:r>
            <a:r>
              <a:rPr lang="ar-SA" sz="3600" dirty="0" smtClean="0"/>
              <a:t>العضوية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0"/>
            <a:ext cx="7772400" cy="685800"/>
          </a:xfrm>
        </p:spPr>
        <p:txBody>
          <a:bodyPr/>
          <a:lstStyle/>
          <a:p>
            <a:r>
              <a:rPr lang="ar-SA" dirty="0"/>
              <a:t>تدريب أعضاء الهيئة الإدارية </a:t>
            </a:r>
            <a:r>
              <a:rPr lang="ar-SA" dirty="0" smtClean="0"/>
              <a:t>للنادي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77200" y="60960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smtClean="0"/>
              <a:t>1313D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332978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3000" dirty="0" smtClean="0"/>
              <a:t>البداية القوية لفترة ادارية جديدة</a:t>
            </a:r>
            <a:endParaRPr lang="en-US" sz="3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حضور تدريب اعضاء الهيئة الادارية 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قراءة الادلة والتعليمات الخاصة برئاسة 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الاجتماع مع الهيئة الادارية السابقة 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الاجتماع مع </a:t>
            </a:r>
            <a:r>
              <a:rPr lang="ar-SA" sz="2000" dirty="0" smtClean="0"/>
              <a:t>نائب الرئيس لشؤون العضوية السابق</a:t>
            </a:r>
            <a:endParaRPr lang="ar-SA" sz="2000" dirty="0" smtClean="0"/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الاجتماع مع الهيئة الادارية المنتخبة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تكوين لجنة النادي لتنمية العضوية. </a:t>
            </a:r>
          </a:p>
          <a:p>
            <a:pPr algn="r" rtl="1">
              <a:lnSpc>
                <a:spcPct val="150000"/>
              </a:lnSpc>
            </a:pP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7354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838199"/>
            <a:ext cx="7467600" cy="203199"/>
          </a:xfrm>
        </p:spPr>
        <p:txBody>
          <a:bodyPr/>
          <a:lstStyle/>
          <a:p>
            <a:pPr algn="ctr"/>
            <a:r>
              <a:rPr lang="ar-SA" sz="3600" dirty="0">
                <a:latin typeface="Verdana"/>
                <a:ea typeface="Calibri"/>
                <a:cs typeface="Arial"/>
              </a:rPr>
              <a:t>اهداف برنامج النادي </a:t>
            </a:r>
            <a:r>
              <a:rPr lang="ar-SA" sz="3600" dirty="0" smtClean="0">
                <a:latin typeface="Verdana"/>
                <a:ea typeface="Calibri"/>
                <a:cs typeface="Arial"/>
              </a:rPr>
              <a:t>المتميز العشرة</a:t>
            </a:r>
            <a:r>
              <a:rPr lang="en-US" sz="3600" dirty="0">
                <a:latin typeface="Verdana"/>
                <a:ea typeface="Calibri"/>
                <a:cs typeface="Arial"/>
              </a:rPr>
              <a:t/>
            </a:r>
            <a:br>
              <a:rPr lang="en-US" sz="3600" dirty="0">
                <a:latin typeface="Verdana"/>
                <a:ea typeface="Calibri"/>
                <a:cs typeface="Arial"/>
              </a:rPr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04799" y="1371600"/>
          <a:ext cx="8462819" cy="4650529"/>
        </p:xfrm>
        <a:graphic>
          <a:graphicData uri="http://schemas.openxmlformats.org/drawingml/2006/table">
            <a:tbl>
              <a:tblPr rtl="1" firstRow="1" firstCol="1" bandRow="1"/>
              <a:tblGrid>
                <a:gridCol w="608737"/>
                <a:gridCol w="245440"/>
                <a:gridCol w="3235223"/>
                <a:gridCol w="276458"/>
                <a:gridCol w="3379521"/>
                <a:gridCol w="717440"/>
              </a:tblGrid>
              <a:tr h="348193">
                <a:tc gridSpan="6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اهداف برنامج النادي المتميز</a:t>
                      </a:r>
                      <a:endParaRPr lang="en-US" sz="2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6668"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Arial"/>
                        </a:rPr>
                        <a:t>اهداف تعليمية</a:t>
                      </a:r>
                      <a:endParaRPr lang="en-US" sz="10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1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 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1000" b="1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حصول </a:t>
                      </a: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عضوين (2) على درجة المتواصل المتمكن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 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2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 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1000" b="1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حصول </a:t>
                      </a: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عضوين (2) اخرين على درجة المتواصل المتمكن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 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Arial"/>
                        </a:rPr>
                        <a:t>اهداف تعليمية</a:t>
                      </a:r>
                      <a:endParaRPr lang="en-US" sz="10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6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3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 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1000" b="1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حصول </a:t>
                      </a: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عضو واحد (1) على درجة المتواصل المتقدم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 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4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 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1000" b="1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حصول </a:t>
                      </a: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عضو واحد (1) اخر على درجة المتواصل المتقدم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 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55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5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 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1000" b="1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حصول </a:t>
                      </a: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عضو واحد (1) على درجة القائد المتمكن او درجة القائد المتقدم او درجة العضو المتميز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 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6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 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1000" b="1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حصول </a:t>
                      </a: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عضو واحد (1) اخر على درجة القائد المتمكن او درجة القائد المتقدم او درجة العضو المتميز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 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666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Arial"/>
                        </a:rPr>
                        <a:t>عضوية</a:t>
                      </a:r>
                      <a:endParaRPr lang="en-US" sz="10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7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 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1000" b="1" dirty="0" smtClean="0">
                          <a:effectLst/>
                          <a:latin typeface="Verdana"/>
                          <a:ea typeface="Calibri"/>
                          <a:cs typeface="Arial"/>
                        </a:rPr>
                        <a:t>انضمام </a:t>
                      </a: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اربعة (4) اعضاء جدد للنادي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8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 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1000" b="1" dirty="0" smtClean="0">
                          <a:effectLst/>
                          <a:latin typeface="Verdana"/>
                          <a:ea typeface="Calibri"/>
                          <a:cs typeface="Arial"/>
                        </a:rPr>
                        <a:t>انضمام </a:t>
                      </a: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اربعة (4) اعضاء جدد اخرين للنادي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 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Arial"/>
                        </a:rPr>
                        <a:t>عضوية</a:t>
                      </a:r>
                      <a:endParaRPr lang="en-US" sz="10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Arial"/>
                        </a:rPr>
                        <a:t>تدريب</a:t>
                      </a:r>
                      <a:endParaRPr lang="en-US" sz="10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9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 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1000" b="1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تدريب </a:t>
                      </a: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ما لا يقل عن أربعة أعضاء من الهيئة الإدارية في كلا فترتي التدريب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 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10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US" sz="1000" b="1" dirty="0" smtClean="0">
                          <a:effectLst/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1000" b="1" dirty="0" smtClean="0">
                          <a:effectLst/>
                          <a:latin typeface="Verdana"/>
                          <a:ea typeface="Calibri"/>
                          <a:cs typeface="Arial"/>
                        </a:rPr>
                        <a:t>تسليم </a:t>
                      </a: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قائمة الهيئة الادارية للنادي الى المنظمة العالمية قبل تاريخ 30  يوليو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US" sz="1000" b="1" dirty="0" smtClean="0">
                          <a:effectLst/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1000" b="1" dirty="0" smtClean="0">
                          <a:effectLst/>
                          <a:latin typeface="Verdana"/>
                          <a:ea typeface="Calibri"/>
                          <a:cs typeface="Arial"/>
                        </a:rPr>
                        <a:t>دفع </a:t>
                      </a: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رسوم تجديد عضوية اعضاء النادي للفترتين قبل تاريخ 31  مارس و 30 سبتمبر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ادارة</a:t>
                      </a:r>
                      <a:endParaRPr lang="en-US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25659" marR="25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5222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3200" dirty="0">
                <a:latin typeface="Verdana"/>
                <a:ea typeface="Calibri"/>
                <a:cs typeface="Arial"/>
              </a:rPr>
              <a:t>خطة تحقيق اهداف برنامج النادي المتميز</a:t>
            </a:r>
            <a:endParaRPr lang="en-US" sz="3200" dirty="0">
              <a:latin typeface="Verdana"/>
              <a:ea typeface="Calibri"/>
              <a:cs typeface="Arial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81001" y="1219200"/>
          <a:ext cx="8382000" cy="5018018"/>
        </p:xfrm>
        <a:graphic>
          <a:graphicData uri="http://schemas.openxmlformats.org/drawingml/2006/table">
            <a:tbl>
              <a:tblPr rtl="1" firstRow="1" firstCol="1" bandRow="1"/>
              <a:tblGrid>
                <a:gridCol w="1751837"/>
                <a:gridCol w="3970490"/>
                <a:gridCol w="1672370"/>
                <a:gridCol w="987303"/>
              </a:tblGrid>
              <a:tr h="250448">
                <a:tc gridSpan="4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خطة تحقيق اهداف برنامج النادي المتميز</a:t>
                      </a:r>
                      <a:endParaRPr lang="en-US" sz="1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466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التسلسل</a:t>
                      </a:r>
                      <a:endParaRPr lang="en-US" sz="105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الاهداف</a:t>
                      </a:r>
                      <a:endParaRPr lang="en-US" sz="105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المستهدفون لتحقيق الاهداف</a:t>
                      </a:r>
                      <a:endParaRPr lang="en-US" sz="105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التاريخ</a:t>
                      </a:r>
                      <a:endParaRPr lang="en-US" sz="105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91"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حصول عضوين (2) على درجة المتواصل المتمكن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91"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حصول عضوين (2) اخرين على درجة المتواصل المتمكن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91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حصول عضو واحد (1) على درجة المتواصل المتقدم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91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4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حصول عضو واحد (1) اخر على درجة المتواصل المتقدم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91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5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حصول عضو واحد (1) على درجة القائد المتمكن او درجة القائد المتقدم او درجة العضو المتميز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7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891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6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حصول عضو واحد (1) اخر على درجة القائد المتمكن او درجة القائد المتقدم او درجة العضو المتميز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7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5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7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انضمام اربعة (4) اعضاء جدد للنادي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9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8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انضمام اربعة (4) اعضاء جدد اخرين للنادي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78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9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Arial"/>
                        </a:rPr>
                        <a:t>تدريب ما لا يقل عن أربعة أعضاء من الهيئة الإدارية في كلا فترتي التدريب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69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10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US" sz="1000" b="1" dirty="0" smtClean="0">
                          <a:effectLst/>
                          <a:latin typeface="Verdana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1000" b="1" dirty="0" smtClean="0">
                          <a:effectLst/>
                          <a:latin typeface="Verdana"/>
                          <a:ea typeface="Calibri"/>
                          <a:cs typeface="Arial"/>
                        </a:rPr>
                        <a:t>تسليم </a:t>
                      </a: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قائمة الهيئة الادارية للنادي الى المنظمة العالمية قبل تاريخ 30  يوليو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US" sz="1000" b="1" dirty="0" smtClean="0">
                          <a:effectLst/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1000" b="1" dirty="0" smtClean="0">
                          <a:effectLst/>
                          <a:latin typeface="Verdana"/>
                          <a:ea typeface="Calibri"/>
                          <a:cs typeface="Arial"/>
                        </a:rPr>
                        <a:t>دفع </a:t>
                      </a:r>
                      <a:r>
                        <a:rPr lang="ar-SA" sz="1000" b="1" dirty="0">
                          <a:effectLst/>
                          <a:latin typeface="Verdana"/>
                          <a:ea typeface="Calibri"/>
                          <a:cs typeface="Arial"/>
                        </a:rPr>
                        <a:t>رسوم تجديد عضوية اعضاء النادي للفترتين قبل تاريخ 31  مارس و 30 سبتمبر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en-US" sz="8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8247" marR="38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9246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Additional Resources</a:t>
            </a:r>
            <a:endParaRPr lang="en-US" sz="3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81150"/>
            <a:ext cx="7315200" cy="258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96970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09600" y="2286000"/>
            <a:ext cx="7772400" cy="1470025"/>
          </a:xfrm>
        </p:spPr>
        <p:txBody>
          <a:bodyPr/>
          <a:lstStyle/>
          <a:p>
            <a:r>
              <a:rPr lang="ar-SA" sz="6000" dirty="0" smtClean="0"/>
              <a:t>شكراً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063193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09800" y="1447800"/>
            <a:ext cx="5764427" cy="4648200"/>
            <a:chOff x="2209800" y="1447800"/>
            <a:chExt cx="5764427" cy="4648200"/>
          </a:xfrm>
        </p:grpSpPr>
        <p:pic>
          <p:nvPicPr>
            <p:cNvPr id="6" name="Picture 5"/>
            <p:cNvPicPr>
              <a:picLocks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09800" y="1447800"/>
              <a:ext cx="4533900" cy="4648200"/>
            </a:xfrm>
            <a:prstGeom prst="rect">
              <a:avLst/>
            </a:prstGeom>
            <a:ln>
              <a:noFill/>
            </a:ln>
          </p:spPr>
        </p:pic>
        <p:sp>
          <p:nvSpPr>
            <p:cNvPr id="7" name="Oval 6"/>
            <p:cNvSpPr/>
            <p:nvPr/>
          </p:nvSpPr>
          <p:spPr>
            <a:xfrm rot="1428734">
              <a:off x="2487827" y="2913104"/>
              <a:ext cx="5486400" cy="54593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tx1"/>
                  </a:solidFill>
                </a:rPr>
                <a:t>قائمة المهام</a:t>
              </a:r>
              <a:endParaRPr lang="en-US" sz="44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31096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590800" y="457200"/>
            <a:ext cx="5715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sz="3000" dirty="0" smtClean="0"/>
              <a:t>مهام نائب الرئيس لشؤون العضوية </a:t>
            </a:r>
            <a:endParaRPr lang="en-US" sz="3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48200" y="1752600"/>
            <a:ext cx="3972339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اجتماع 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خارج اجتماع 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الهيئة الادارية للنادي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11347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066800" y="457200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sz="3000" dirty="0" smtClean="0"/>
              <a:t>اجتماع النادي</a:t>
            </a:r>
            <a:endParaRPr lang="en-US" sz="3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419600" y="1524000"/>
            <a:ext cx="4343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قبل اجتماع 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عند الوصول الى اجتماع 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خلال اجتماع النادي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119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81000" y="1295400"/>
            <a:ext cx="8305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عمل قائمة بأسماء اعضاء النادي.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الاحتفاظ ببعض الهدايا التشجيعية للضيوف.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التواصل مع الضيوف والاعضاء القدامى والذين تغيبوا عن حضور </a:t>
            </a:r>
            <a:r>
              <a:rPr lang="ar-SA" sz="2000" dirty="0" smtClean="0"/>
              <a:t>الاجتماعات وتحفيزهم على الحضور.</a:t>
            </a:r>
            <a:endParaRPr lang="ar-SA" sz="2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410200" y="685800"/>
            <a:ext cx="3048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sz="3000" dirty="0" smtClean="0"/>
              <a:t> قبل اجتماع النادي</a:t>
            </a:r>
            <a:br>
              <a:rPr lang="ar-SA" sz="3000" dirty="0" smtClean="0"/>
            </a:b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3406758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72702" y="1243519"/>
            <a:ext cx="74676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تحية ومصافحة الضيوف والاعضاء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توزيع الهدايا التشجيعية للضيوف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الاجابة عن استفسارات الضيوف 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التنوٍّيه بإنجازات العضوية لأعضاء 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التروٍّيج لأعضاء النادي بأهمية تنمية العضوية</a:t>
            </a:r>
            <a:endParaRPr lang="en-US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257800" y="533400"/>
            <a:ext cx="3396574" cy="786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sz="3000" dirty="0" smtClean="0"/>
              <a:t>خلال اجتماع النادي</a:t>
            </a:r>
            <a:br>
              <a:rPr lang="ar-SA" sz="3000" dirty="0" smtClean="0"/>
            </a:b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4247365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81000" y="1371600"/>
            <a:ext cx="83058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altLang="en-US" sz="2000" dirty="0"/>
              <a:t>شرح منافع المشاركة في برامج نوادي الخطابة والقيادة.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altLang="en-US" sz="2000" dirty="0"/>
              <a:t>تنظِّيم </a:t>
            </a:r>
            <a:r>
              <a:rPr lang="ar-SA" altLang="en-US" sz="2000" dirty="0" smtClean="0"/>
              <a:t>مسابقات العضوية خلال </a:t>
            </a:r>
            <a:r>
              <a:rPr lang="ar-SA" altLang="en-US" sz="2000" dirty="0" smtClean="0"/>
              <a:t>العام وبعدد ثلاث مسابقات على الاقل (مسابقة أغسطس </a:t>
            </a:r>
            <a:r>
              <a:rPr lang="ar-SA" altLang="en-US" sz="2000" dirty="0" smtClean="0"/>
              <a:t>– سبتمبر، </a:t>
            </a:r>
            <a:r>
              <a:rPr lang="ar-SA" altLang="en-US" sz="2000" dirty="0" smtClean="0"/>
              <a:t>مسابقة فبراير </a:t>
            </a:r>
            <a:r>
              <a:rPr lang="ar-SA" altLang="en-US" sz="2000" dirty="0" smtClean="0"/>
              <a:t>– مارس، </a:t>
            </a:r>
            <a:r>
              <a:rPr lang="ar-SA" altLang="en-US" sz="2000" dirty="0" smtClean="0"/>
              <a:t>مسابقة مايو </a:t>
            </a:r>
            <a:r>
              <a:rPr lang="ar-SA" altLang="en-US" sz="2000" dirty="0" smtClean="0"/>
              <a:t>– يونيو).</a:t>
            </a:r>
            <a:endParaRPr lang="ar-SA" altLang="en-US" sz="2000" dirty="0"/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altLang="en-US" sz="2000" dirty="0"/>
              <a:t>التروِّيج للحضور والمشاركة في فعاليات المنطقة </a:t>
            </a:r>
            <a:r>
              <a:rPr lang="ar-SA" altLang="en-US" sz="2000" dirty="0" smtClean="0"/>
              <a:t>والقسم والقطاع</a:t>
            </a:r>
            <a:r>
              <a:rPr lang="ar-SA" altLang="en-US" sz="2000" dirty="0"/>
              <a:t>.</a:t>
            </a:r>
            <a:endParaRPr lang="en-US" altLang="en-US" sz="2000" dirty="0"/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altLang="en-US" sz="2000" dirty="0"/>
              <a:t>هو المسؤول الاول عن تحقيق </a:t>
            </a:r>
            <a:r>
              <a:rPr lang="ar-SA" altLang="en-US" sz="2000" dirty="0" smtClean="0"/>
              <a:t>نقطتين (2) من </a:t>
            </a:r>
            <a:r>
              <a:rPr lang="ar-SA" altLang="en-US" sz="2000" dirty="0"/>
              <a:t>نقاط النادي المتميز العشرة.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إذا </a:t>
            </a:r>
            <a:r>
              <a:rPr lang="ar-SA" sz="2000" dirty="0"/>
              <a:t>كان عدد الأعضاء أقل من 20 عضو فإن الهدف الرئيسي هو الوصول لهذا </a:t>
            </a:r>
            <a:r>
              <a:rPr lang="ar-SA" sz="2000" dirty="0" smtClean="0"/>
              <a:t>العدد</a:t>
            </a:r>
            <a:endParaRPr lang="en-US" sz="2000" dirty="0" smtClean="0"/>
          </a:p>
          <a:p>
            <a:pPr algn="r" rtl="1">
              <a:lnSpc>
                <a:spcPct val="150000"/>
              </a:lnSpc>
            </a:pPr>
            <a:endParaRPr lang="ar-SA" sz="2000" dirty="0" smtClean="0"/>
          </a:p>
          <a:p>
            <a:pPr algn="r" rtl="1">
              <a:lnSpc>
                <a:spcPct val="150000"/>
              </a:lnSpc>
            </a:pPr>
            <a:endParaRPr lang="en-US" sz="2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343400" y="457200"/>
            <a:ext cx="4114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sz="3000" dirty="0" smtClean="0"/>
              <a:t>خارج اجتماع النادي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5870809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81000" y="1371600"/>
            <a:ext cx="83820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حضور اجتماعات اعضاء الهيئة الادارية.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altLang="en-US" sz="2000" dirty="0"/>
              <a:t>تولى قيادة فعاليات النادي في حالة غياب </a:t>
            </a:r>
            <a:r>
              <a:rPr lang="ar-SA" altLang="en-US" sz="2000" dirty="0" smtClean="0"/>
              <a:t>الرئيس ونائب الرئيس للشؤون التعليمية.</a:t>
            </a:r>
            <a:endParaRPr lang="ar-SA" altLang="en-US" sz="2000" dirty="0"/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altLang="en-US" sz="2000" dirty="0" smtClean="0"/>
              <a:t>قراءة وفهم الإجراءات </a:t>
            </a:r>
            <a:r>
              <a:rPr lang="ar-SA" altLang="en-US" sz="2000" dirty="0"/>
              <a:t>البرلمانية لإدارة الاجتماع.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المشاركة </a:t>
            </a:r>
            <a:r>
              <a:rPr lang="ar-SA" sz="2000" dirty="0"/>
              <a:t>في اجتماعات المنطقة </a:t>
            </a:r>
            <a:r>
              <a:rPr lang="ar-SA" sz="2000" dirty="0" smtClean="0"/>
              <a:t>والتصوٍّيت </a:t>
            </a:r>
            <a:r>
              <a:rPr lang="ar-SA" sz="2000" dirty="0"/>
              <a:t>بالنيابة عن </a:t>
            </a:r>
            <a:r>
              <a:rPr lang="ar-SA" sz="2000" dirty="0" smtClean="0"/>
              <a:t>النادي.</a:t>
            </a:r>
            <a:endParaRPr lang="ar-SA" sz="2000" dirty="0"/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altLang="en-US" sz="2000" dirty="0" smtClean="0"/>
              <a:t>مساعدة الأعضاء الجدد </a:t>
            </a:r>
            <a:r>
              <a:rPr lang="ar-SA" altLang="en-US" sz="2000" dirty="0"/>
              <a:t>فيما يتعلق بطلبات تسجيل </a:t>
            </a:r>
            <a:r>
              <a:rPr lang="ar-SA" altLang="en-US" sz="2000" dirty="0" smtClean="0"/>
              <a:t>درجاتهم</a:t>
            </a:r>
            <a:r>
              <a:rPr lang="ar-SA" altLang="en-US" sz="2000" dirty="0" smtClean="0"/>
              <a:t>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/>
              <a:t>التروٍّيج لأعضاء النادي بأهمية تنمية العضوية.</a:t>
            </a:r>
            <a:endParaRPr lang="en-US" sz="2000" dirty="0"/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/>
              <a:t>التواصل مع الضيوف والاعضاء القدامى والذين تغيبوا عن حضور الاجتماعات وتحفيزهم على الحضور.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/>
              <a:t>عمل استبيانات رضا </a:t>
            </a:r>
            <a:r>
              <a:rPr lang="ar-SA" sz="2000" dirty="0" smtClean="0"/>
              <a:t>الاعضاء.</a:t>
            </a:r>
            <a:endParaRPr lang="ar-SA" sz="2000" dirty="0"/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endParaRPr lang="en-US" altLang="en-US" sz="2000" dirty="0"/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endParaRPr lang="en-US" altLang="en-US" sz="2000" dirty="0"/>
          </a:p>
          <a:p>
            <a:pPr algn="r" rtl="1">
              <a:lnSpc>
                <a:spcPct val="150000"/>
              </a:lnSpc>
            </a:pP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410200" y="457200"/>
            <a:ext cx="3124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sz="3000" dirty="0"/>
              <a:t>خارج اجتماع النادي</a:t>
            </a:r>
          </a:p>
        </p:txBody>
      </p:sp>
    </p:spTree>
    <p:extLst>
      <p:ext uri="{BB962C8B-B14F-4D97-AF65-F5344CB8AC3E}">
        <p14:creationId xmlns:p14="http://schemas.microsoft.com/office/powerpoint/2010/main" val="38366755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اعداد وعرض تقرير </a:t>
            </a:r>
            <a:r>
              <a:rPr lang="ar-SA" sz="2000" dirty="0" smtClean="0"/>
              <a:t>العضوية </a:t>
            </a:r>
            <a:r>
              <a:rPr lang="ar-SA" sz="2000" dirty="0" smtClean="0"/>
              <a:t>في النادي.</a:t>
            </a:r>
          </a:p>
          <a:p>
            <a:pPr marL="457200" lvl="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اعداد وعرض الخطة المناسبة لتنمية العضوية للنادي لعقد المسابقات والترويج للنادي خارج محيط </a:t>
            </a:r>
            <a:r>
              <a:rPr lang="ar-SA" sz="2000" dirty="0" smtClean="0"/>
              <a:t>النادي ( </a:t>
            </a:r>
            <a:r>
              <a:rPr lang="ar-SA" sz="2000" dirty="0" smtClean="0"/>
              <a:t>جائزة </a:t>
            </a:r>
            <a:r>
              <a:rPr lang="ar-SA" sz="2000" dirty="0" err="1" smtClean="0"/>
              <a:t>سمدلي</a:t>
            </a:r>
            <a:r>
              <a:rPr lang="ar-SA" sz="2000" dirty="0" smtClean="0"/>
              <a:t> ، جائزة المتحدث الجيد، جائزة هزيمة الوقت).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3000" dirty="0" smtClean="0"/>
              <a:t>مهام نائب الرئيس </a:t>
            </a:r>
            <a:r>
              <a:rPr lang="ar-SA" sz="3000" dirty="0" smtClean="0"/>
              <a:t>لشؤون </a:t>
            </a:r>
            <a:r>
              <a:rPr lang="ar-SA" sz="3000" dirty="0" smtClean="0"/>
              <a:t>العضوية في الهيئة الادارية للنادي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031096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1 Convention PowerPoint Template">
  <a:themeElements>
    <a:clrScheme name="Convention_2011_Template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94364"/>
      </a:accent1>
      <a:accent2>
        <a:srgbClr val="652936"/>
      </a:accent2>
      <a:accent3>
        <a:srgbClr val="FFFFFF"/>
      </a:accent3>
      <a:accent4>
        <a:srgbClr val="000000"/>
      </a:accent4>
      <a:accent5>
        <a:srgbClr val="ACB0B8"/>
      </a:accent5>
      <a:accent6>
        <a:srgbClr val="5B2430"/>
      </a:accent6>
      <a:hlink>
        <a:srgbClr val="777777"/>
      </a:hlink>
      <a:folHlink>
        <a:srgbClr val="B2B2B2"/>
      </a:folHlink>
    </a:clrScheme>
    <a:fontScheme name="Convention_2011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vention_2011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94364"/>
        </a:accent1>
        <a:accent2>
          <a:srgbClr val="652936"/>
        </a:accent2>
        <a:accent3>
          <a:srgbClr val="FFFFFF"/>
        </a:accent3>
        <a:accent4>
          <a:srgbClr val="000000"/>
        </a:accent4>
        <a:accent5>
          <a:srgbClr val="ACB0B8"/>
        </a:accent5>
        <a:accent6>
          <a:srgbClr val="5B2430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94364"/>
        </a:accent1>
        <a:accent2>
          <a:srgbClr val="652936"/>
        </a:accent2>
        <a:accent3>
          <a:srgbClr val="FFFFFF"/>
        </a:accent3>
        <a:accent4>
          <a:srgbClr val="000000"/>
        </a:accent4>
        <a:accent5>
          <a:srgbClr val="ACB0B8"/>
        </a:accent5>
        <a:accent6>
          <a:srgbClr val="5B2430"/>
        </a:accent6>
        <a:hlink>
          <a:srgbClr val="777777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</TotalTime>
  <Words>492</Words>
  <Application>Microsoft Office PowerPoint</Application>
  <PresentationFormat>On-screen Show (4:3)</PresentationFormat>
  <Paragraphs>168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Arial Black</vt:lpstr>
      <vt:lpstr>Calibri</vt:lpstr>
      <vt:lpstr>Lucida Grande</vt:lpstr>
      <vt:lpstr>Symbol</vt:lpstr>
      <vt:lpstr>Times New Roman</vt:lpstr>
      <vt:lpstr>Verdana</vt:lpstr>
      <vt:lpstr>Webdings</vt:lpstr>
      <vt:lpstr>Wingdings</vt:lpstr>
      <vt:lpstr>ヒラギノ角ゴ Pro W3</vt:lpstr>
      <vt:lpstr>2011 Convention PowerPoint Template</vt:lpstr>
      <vt:lpstr>نائب رئيس النادي لشؤون العضوية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مهام نائب الرئيس لشؤون العضوية في الهيئة الادارية للنادي</vt:lpstr>
      <vt:lpstr>البداية القوية لفترة ادارية جديدة</vt:lpstr>
      <vt:lpstr>اهداف برنامج النادي المتميز العشرة </vt:lpstr>
      <vt:lpstr>خطة تحقيق اهداف برنامج النادي المتميز</vt:lpstr>
      <vt:lpstr>Additional Resources</vt:lpstr>
      <vt:lpstr>شكراً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drex</dc:creator>
  <cp:lastModifiedBy>Sharif-Al, Abdullah A.</cp:lastModifiedBy>
  <cp:revision>89</cp:revision>
  <cp:lastPrinted>2012-07-26T18:12:12Z</cp:lastPrinted>
  <dcterms:created xsi:type="dcterms:W3CDTF">2011-07-13T15:20:37Z</dcterms:created>
  <dcterms:modified xsi:type="dcterms:W3CDTF">2014-06-17T10:16:09Z</dcterms:modified>
</cp:coreProperties>
</file>