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79" r:id="rId3"/>
    <p:sldId id="266" r:id="rId4"/>
    <p:sldId id="275" r:id="rId5"/>
    <p:sldId id="274" r:id="rId6"/>
    <p:sldId id="273" r:id="rId7"/>
    <p:sldId id="267" r:id="rId8"/>
    <p:sldId id="277" r:id="rId9"/>
    <p:sldId id="282" r:id="rId10"/>
    <p:sldId id="286" r:id="rId11"/>
    <p:sldId id="285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35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D202C"/>
    <a:srgbClr val="800000"/>
    <a:srgbClr val="0630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204" y="108"/>
      </p:cViewPr>
      <p:guideLst>
        <p:guide orient="horz" pos="235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/>
          <a:lstStyle>
            <a:lvl1pPr algn="ctr">
              <a:defRPr>
                <a:solidFill>
                  <a:srgbClr val="063052"/>
                </a:solidFill>
                <a:latin typeface="Arial" charset="0"/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048000"/>
            <a:ext cx="7772400" cy="990600"/>
          </a:xfrm>
        </p:spPr>
        <p:txBody>
          <a:bodyPr/>
          <a:lstStyle>
            <a:lvl1pPr marL="0" indent="0" algn="ctr">
              <a:lnSpc>
                <a:spcPct val="90000"/>
              </a:lnSpc>
              <a:buFont typeface="Webdings" charset="0"/>
              <a:buNone/>
              <a:defRPr sz="2400">
                <a:solidFill>
                  <a:srgbClr val="063052"/>
                </a:solidFill>
                <a:latin typeface="Arial" charset="0"/>
              </a:defRPr>
            </a:lvl1pPr>
          </a:lstStyle>
          <a:p>
            <a:pPr lvl="0"/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  <p:sp>
        <p:nvSpPr>
          <p:cNvPr id="6" name="Rectangle 5"/>
          <p:cNvSpPr/>
          <p:nvPr userDrawn="1"/>
        </p:nvSpPr>
        <p:spPr>
          <a:xfrm>
            <a:off x="381000" y="6400800"/>
            <a:ext cx="8382000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381000" y="381000"/>
            <a:ext cx="8382000" cy="76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ToastmastersLogo-Color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0383" y="4251325"/>
            <a:ext cx="2151619" cy="1920875"/>
          </a:xfrm>
          <a:prstGeom prst="rect">
            <a:avLst/>
          </a:prstGeom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7467600" cy="4572000"/>
          </a:xfrm>
        </p:spPr>
        <p:txBody>
          <a:bodyPr/>
          <a:lstStyle>
            <a:lvl1pPr marL="0" indent="0">
              <a:buFontTx/>
              <a:buNone/>
              <a:defRPr/>
            </a:lvl1pPr>
            <a:lvl4pPr marL="1600200" indent="-228600">
              <a:buFont typeface="Lucida Grande"/>
              <a:buChar char="–"/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431799"/>
            <a:ext cx="7467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054467"/>
      </p:ext>
    </p:extLst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5400"/>
            <a:ext cx="7467600" cy="4724400"/>
          </a:xfrm>
        </p:spPr>
        <p:txBody>
          <a:bodyPr/>
          <a:lstStyle>
            <a:lvl1pPr marL="398463" indent="-398463">
              <a:defRPr/>
            </a:lvl1pPr>
            <a:lvl4pPr marL="1600200" indent="-228600">
              <a:buFont typeface="Lucida Grande"/>
              <a:buChar char="–"/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017979053"/>
      </p:ext>
    </p:extLst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600" y="440269"/>
            <a:ext cx="8204199" cy="6096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3962400" cy="4572000"/>
          </a:xfrm>
        </p:spPr>
        <p:txBody>
          <a:bodyPr/>
          <a:lstStyle>
            <a:lvl1pPr marL="398463" indent="-398463">
              <a:defRPr sz="2800"/>
            </a:lvl1pPr>
            <a:lvl2pPr>
              <a:defRPr sz="2400"/>
            </a:lvl2pPr>
            <a:lvl3pPr>
              <a:defRPr sz="2000"/>
            </a:lvl3pPr>
            <a:lvl4pPr marL="1600200" indent="-228600">
              <a:buFont typeface="Lucida Grande"/>
              <a:buChar char="–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524000"/>
            <a:ext cx="4343400" cy="4572000"/>
          </a:xfrm>
        </p:spPr>
        <p:txBody>
          <a:bodyPr/>
          <a:lstStyle>
            <a:lvl1pPr marL="398463" indent="-398463">
              <a:defRPr sz="2800"/>
            </a:lvl1pPr>
            <a:lvl2pPr>
              <a:defRPr sz="2400"/>
            </a:lvl2pPr>
            <a:lvl3pPr>
              <a:defRPr sz="2000"/>
            </a:lvl3pPr>
            <a:lvl4pPr marL="1600200" indent="-228600">
              <a:buFont typeface="Lucida Grande"/>
              <a:buChar char="–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584537687"/>
      </p:ext>
    </p:extLst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2" y="250295"/>
            <a:ext cx="8305800" cy="9604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 marL="1600200" indent="-228600">
              <a:buFont typeface="Lucida Grande"/>
              <a:buChar char="–"/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4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 marL="1600200" indent="-228600">
              <a:buFont typeface="Lucida Grande"/>
              <a:buChar char="–"/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300804259"/>
      </p:ext>
    </p:extLst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016808"/>
      </p:ext>
    </p:extLst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946547"/>
      </p:ext>
    </p:extLst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4346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954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4435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2674235"/>
      </p:ext>
    </p:extLst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00200"/>
            <a:ext cx="76200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381000" y="381000"/>
            <a:ext cx="8382000" cy="76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381000" y="6400800"/>
            <a:ext cx="7772400" cy="228600"/>
          </a:xfrm>
          <a:prstGeom prst="rect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26000">
                <a:schemeClr val="accent1">
                  <a:shade val="93000"/>
                  <a:satMod val="130000"/>
                </a:schemeClr>
              </a:gs>
              <a:gs pos="96000">
                <a:schemeClr val="accent1">
                  <a:shade val="94000"/>
                  <a:satMod val="135000"/>
                  <a:alpha val="0"/>
                </a:schemeClr>
              </a:gs>
            </a:gsLst>
            <a:lin ang="3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533400" y="6383179"/>
            <a:ext cx="15552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www.toastmasters.org</a:t>
            </a:r>
            <a:endParaRPr lang="en-US" sz="1000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431799"/>
            <a:ext cx="7467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style</a:t>
            </a:r>
            <a:endParaRPr lang="en-US" dirty="0"/>
          </a:p>
        </p:txBody>
      </p:sp>
      <p:pic>
        <p:nvPicPr>
          <p:cNvPr id="8" name="Picture 7" descr="ToastmastersLogo-Color.png"/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988" y="6179884"/>
            <a:ext cx="702637" cy="62728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9" r:id="rId3"/>
    <p:sldLayoutId id="2147483653" r:id="rId4"/>
    <p:sldLayoutId id="2147483654" r:id="rId5"/>
    <p:sldLayoutId id="2147483655" r:id="rId6"/>
    <p:sldLayoutId id="2147483656" r:id="rId7"/>
    <p:sldLayoutId id="2147483658" r:id="rId8"/>
  </p:sldLayoutIdLst>
  <p:transition spd="slow">
    <p:pull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400" b="1" spc="-100">
          <a:solidFill>
            <a:schemeClr val="bg1"/>
          </a:solidFill>
          <a:latin typeface="+mj-lt"/>
          <a:ea typeface="ヒラギノ角ゴ Pro W3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63052"/>
          </a:solidFill>
          <a:latin typeface="Arial" charset="0"/>
          <a:ea typeface="ヒラギノ角ゴ Pro W3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63052"/>
          </a:solidFill>
          <a:latin typeface="Arial" charset="0"/>
          <a:ea typeface="ヒラギノ角ゴ Pro W3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63052"/>
          </a:solidFill>
          <a:latin typeface="Arial" charset="0"/>
          <a:ea typeface="ヒラギノ角ゴ Pro W3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63052"/>
          </a:solidFill>
          <a:latin typeface="Arial" charset="0"/>
          <a:ea typeface="ヒラギノ角ゴ Pro W3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6305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6305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6305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63052"/>
          </a:solidFill>
          <a:latin typeface="Arial" charset="0"/>
        </a:defRPr>
      </a:lvl9pPr>
    </p:titleStyle>
    <p:bodyStyle>
      <a:lvl1pPr marL="398463" indent="-398463" algn="l" rtl="0" eaLnBrk="1" fontAlgn="base" hangingPunct="1">
        <a:spcBef>
          <a:spcPct val="20000"/>
        </a:spcBef>
        <a:spcAft>
          <a:spcPct val="0"/>
        </a:spcAft>
        <a:buClr>
          <a:srgbClr val="CD202C"/>
        </a:buClr>
        <a:buFont typeface="Webdings" charset="2"/>
        <a:buChar char="4"/>
        <a:defRPr sz="2800" spc="-50">
          <a:solidFill>
            <a:schemeClr val="tx1"/>
          </a:solidFill>
          <a:latin typeface="+mn-lt"/>
          <a:ea typeface="ヒラギノ角ゴ Pro W3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63052"/>
        </a:buClr>
        <a:buFont typeface="Wingdings" charset="0"/>
        <a:buChar char="§"/>
        <a:defRPr sz="2500" spc="-50">
          <a:solidFill>
            <a:schemeClr val="tx1"/>
          </a:solidFill>
          <a:latin typeface="+mn-lt"/>
          <a:ea typeface="ヒラギノ角ゴ Pro W3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800000"/>
        </a:buClr>
        <a:buChar char="•"/>
        <a:defRPr sz="2200" spc="-50">
          <a:solidFill>
            <a:schemeClr val="tx1"/>
          </a:solidFill>
          <a:latin typeface="+mn-lt"/>
          <a:ea typeface="ヒラギノ角ゴ Pro W3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63052"/>
        </a:buClr>
        <a:buFont typeface="Lucida Grande"/>
        <a:buChar char="–"/>
        <a:defRPr sz="2000" spc="-50">
          <a:solidFill>
            <a:schemeClr val="tx1"/>
          </a:solidFill>
          <a:latin typeface="+mn-lt"/>
          <a:ea typeface="ヒラギノ角ゴ Pro W3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800000"/>
        </a:buClr>
        <a:buFont typeface="Arial Black" charset="0"/>
        <a:buChar char="►"/>
        <a:defRPr sz="2000">
          <a:solidFill>
            <a:srgbClr val="063052"/>
          </a:solidFill>
          <a:latin typeface="+mn-lt"/>
          <a:ea typeface="ヒラギノ角ゴ Pro W3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800000"/>
        </a:buClr>
        <a:buFont typeface="Arial Black" pitchFamily="34" charset="0"/>
        <a:buChar char="►"/>
        <a:defRPr sz="2000">
          <a:solidFill>
            <a:srgbClr val="06305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800000"/>
        </a:buClr>
        <a:buFont typeface="Arial Black" pitchFamily="34" charset="0"/>
        <a:buChar char="►"/>
        <a:defRPr sz="2000">
          <a:solidFill>
            <a:srgbClr val="06305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800000"/>
        </a:buClr>
        <a:buFont typeface="Arial Black" pitchFamily="34" charset="0"/>
        <a:buChar char="►"/>
        <a:defRPr sz="2000">
          <a:solidFill>
            <a:srgbClr val="06305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800000"/>
        </a:buClr>
        <a:buFont typeface="Arial Black" pitchFamily="34" charset="0"/>
        <a:buChar char="►"/>
        <a:defRPr sz="2000">
          <a:solidFill>
            <a:srgbClr val="06305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9375"/>
            <a:ext cx="7772400" cy="1470025"/>
          </a:xfrm>
        </p:spPr>
        <p:txBody>
          <a:bodyPr/>
          <a:lstStyle/>
          <a:p>
            <a:r>
              <a:rPr lang="ar-SA" sz="3600" dirty="0">
                <a:latin typeface="Times New Roman" pitchFamily="18" charset="0"/>
                <a:cs typeface="Times New Roman" pitchFamily="18" charset="0"/>
              </a:rPr>
              <a:t>أمين المراسم ” المضيف العام</a:t>
            </a:r>
            <a:r>
              <a:rPr lang="ar-SA" sz="3600" dirty="0" smtClean="0">
                <a:latin typeface="Times New Roman" pitchFamily="18" charset="0"/>
                <a:cs typeface="Times New Roman" pitchFamily="18" charset="0"/>
              </a:rPr>
              <a:t>“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52800"/>
            <a:ext cx="7772400" cy="990600"/>
          </a:xfrm>
        </p:spPr>
        <p:txBody>
          <a:bodyPr/>
          <a:lstStyle/>
          <a:p>
            <a:r>
              <a:rPr lang="ar-SA" dirty="0"/>
              <a:t>تدريب أعضاء الهيئة الإدارية </a:t>
            </a:r>
            <a:r>
              <a:rPr lang="ar-SA" dirty="0" smtClean="0"/>
              <a:t>للنادي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077200" y="6096000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1313H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3329783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Resources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843088"/>
            <a:ext cx="7315200" cy="2224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854092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09600" y="2286000"/>
            <a:ext cx="7772400" cy="1470025"/>
          </a:xfrm>
        </p:spPr>
        <p:txBody>
          <a:bodyPr/>
          <a:lstStyle/>
          <a:p>
            <a:r>
              <a:rPr lang="ar-SA" sz="6000" dirty="0" smtClean="0"/>
              <a:t>شكراً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50631931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209800" y="1447800"/>
            <a:ext cx="5764427" cy="4648200"/>
            <a:chOff x="2209800" y="1447800"/>
            <a:chExt cx="5764427" cy="4648200"/>
          </a:xfrm>
        </p:grpSpPr>
        <p:pic>
          <p:nvPicPr>
            <p:cNvPr id="6" name="Picture 5"/>
            <p:cNvPicPr>
              <a:picLocks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209800" y="1447800"/>
              <a:ext cx="4533900" cy="4648200"/>
            </a:xfrm>
            <a:prstGeom prst="rect">
              <a:avLst/>
            </a:prstGeom>
            <a:ln>
              <a:noFill/>
            </a:ln>
          </p:spPr>
        </p:pic>
        <p:sp>
          <p:nvSpPr>
            <p:cNvPr id="7" name="Oval 6"/>
            <p:cNvSpPr/>
            <p:nvPr/>
          </p:nvSpPr>
          <p:spPr>
            <a:xfrm rot="1428734">
              <a:off x="2487827" y="2913104"/>
              <a:ext cx="5486400" cy="54593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tx1"/>
                  </a:solidFill>
                </a:rPr>
                <a:t>قائمة المهام</a:t>
              </a:r>
              <a:endParaRPr lang="en-US" sz="4400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0310965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4495800" y="457200"/>
            <a:ext cx="3810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400" b="1" spc="-100">
                <a:solidFill>
                  <a:schemeClr val="bg1"/>
                </a:solidFill>
                <a:latin typeface="+mj-lt"/>
                <a:ea typeface="ヒラギノ角ゴ Pro W3" charset="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9pPr>
          </a:lstStyle>
          <a:p>
            <a:pPr algn="r" rtl="1"/>
            <a:r>
              <a:rPr lang="ar-SA" sz="3000" dirty="0" smtClean="0"/>
              <a:t>مهام أمين المراسم </a:t>
            </a:r>
            <a:endParaRPr lang="en-US" sz="30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81000" y="1524000"/>
            <a:ext cx="7934739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D202C"/>
              </a:buClr>
              <a:buFontTx/>
              <a:buNone/>
              <a:defRPr sz="2800" spc="-50">
                <a:solidFill>
                  <a:schemeClr val="tx1"/>
                </a:solidFill>
                <a:latin typeface="+mn-lt"/>
                <a:ea typeface="ヒラギノ角ゴ Pro W3" charset="0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63052"/>
              </a:buClr>
              <a:buFont typeface="Wingdings" charset="0"/>
              <a:buChar char="§"/>
              <a:defRPr sz="25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Char char="•"/>
              <a:defRPr sz="22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63052"/>
              </a:buClr>
              <a:buFont typeface="Lucida Grande"/>
              <a:buChar char="–"/>
              <a:defRPr sz="20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charset="0"/>
              <a:buChar char="►"/>
              <a:defRPr sz="2000">
                <a:solidFill>
                  <a:srgbClr val="063052"/>
                </a:solidFill>
                <a:latin typeface="+mn-lt"/>
                <a:ea typeface="ヒラギノ角ゴ Pro W3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9pPr>
          </a:lstStyle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dirty="0" smtClean="0"/>
              <a:t>اجتماع </a:t>
            </a:r>
            <a:r>
              <a:rPr lang="ar-SA" dirty="0" smtClean="0"/>
              <a:t>النادي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dirty="0" smtClean="0"/>
              <a:t>خارج اجتماع النادي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dirty="0" smtClean="0"/>
              <a:t>أثناء اجتماع الهيئة </a:t>
            </a:r>
            <a:r>
              <a:rPr lang="ar-SA" dirty="0" smtClean="0"/>
              <a:t>الادارية للنادي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1113476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962400" y="1524000"/>
            <a:ext cx="43434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D202C"/>
              </a:buClr>
              <a:buFontTx/>
              <a:buNone/>
              <a:defRPr sz="2800" spc="-50">
                <a:solidFill>
                  <a:schemeClr val="tx1"/>
                </a:solidFill>
                <a:latin typeface="+mn-lt"/>
                <a:ea typeface="ヒラギノ角ゴ Pro W3" charset="0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63052"/>
              </a:buClr>
              <a:buFont typeface="Wingdings" charset="0"/>
              <a:buChar char="§"/>
              <a:defRPr sz="25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Char char="•"/>
              <a:defRPr sz="22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63052"/>
              </a:buClr>
              <a:buFont typeface="Lucida Grande"/>
              <a:buChar char="–"/>
              <a:defRPr sz="20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charset="0"/>
              <a:buChar char="►"/>
              <a:defRPr sz="2000">
                <a:solidFill>
                  <a:srgbClr val="063052"/>
                </a:solidFill>
                <a:latin typeface="+mn-lt"/>
                <a:ea typeface="ヒラギノ角ゴ Pro W3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9pPr>
          </a:lstStyle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dirty="0" smtClean="0"/>
              <a:t>قبل اجتماع النادي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dirty="0" smtClean="0"/>
              <a:t>عند الوصول الى اجتماع النادي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dirty="0" smtClean="0"/>
              <a:t>خلال اجتماع النادي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914400" y="457200"/>
            <a:ext cx="7467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400" b="1" spc="-100">
                <a:solidFill>
                  <a:schemeClr val="bg1"/>
                </a:solidFill>
                <a:latin typeface="+mj-lt"/>
                <a:ea typeface="ヒラギノ角ゴ Pro W3" charset="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9pPr>
          </a:lstStyle>
          <a:p>
            <a:pPr algn="r" rtl="1"/>
            <a:r>
              <a:rPr lang="ar-SA" dirty="0" smtClean="0"/>
              <a:t>اجتماع </a:t>
            </a:r>
            <a:r>
              <a:rPr lang="ar-SA" dirty="0" smtClean="0"/>
              <a:t>النادي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31193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914400" y="1752600"/>
            <a:ext cx="7467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D202C"/>
              </a:buClr>
              <a:buFontTx/>
              <a:buNone/>
              <a:defRPr sz="2800" spc="-50">
                <a:solidFill>
                  <a:schemeClr val="tx1"/>
                </a:solidFill>
                <a:latin typeface="+mn-lt"/>
                <a:ea typeface="ヒラギノ角ゴ Pro W3" charset="0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63052"/>
              </a:buClr>
              <a:buFont typeface="Wingdings" charset="0"/>
              <a:buChar char="§"/>
              <a:defRPr sz="25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Char char="•"/>
              <a:defRPr sz="22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63052"/>
              </a:buClr>
              <a:buFont typeface="Lucida Grande"/>
              <a:buChar char="–"/>
              <a:defRPr sz="20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charset="0"/>
              <a:buChar char="►"/>
              <a:defRPr sz="2000">
                <a:solidFill>
                  <a:srgbClr val="063052"/>
                </a:solidFill>
                <a:latin typeface="+mn-lt"/>
                <a:ea typeface="ヒラギノ角ゴ Pro W3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9pPr>
          </a:lstStyle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altLang="en-US" sz="2000" dirty="0"/>
              <a:t>حجز مكان اجتماع </a:t>
            </a:r>
            <a:r>
              <a:rPr lang="ar-SA" altLang="en-US" sz="2000" dirty="0" smtClean="0"/>
              <a:t>النادي.</a:t>
            </a:r>
          </a:p>
          <a:p>
            <a:pPr marL="457200" lvl="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/>
              <a:t>التأكد من وجود الادوات اللازمة لعقد </a:t>
            </a:r>
            <a:r>
              <a:rPr lang="ar-SA" sz="2000" dirty="0" smtClean="0"/>
              <a:t>الاجتماع.</a:t>
            </a:r>
            <a:endParaRPr lang="en-US" sz="2000" dirty="0"/>
          </a:p>
          <a:p>
            <a:pPr algn="r" rtl="1">
              <a:lnSpc>
                <a:spcPct val="150000"/>
              </a:lnSpc>
            </a:pPr>
            <a:endParaRPr lang="en-US" altLang="en-US" sz="2000" dirty="0" smtClean="0"/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endParaRPr lang="en-US" sz="2000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5410200" y="685800"/>
            <a:ext cx="3048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400" b="1" spc="-100">
                <a:solidFill>
                  <a:schemeClr val="bg1"/>
                </a:solidFill>
                <a:latin typeface="+mj-lt"/>
                <a:ea typeface="ヒラギノ角ゴ Pro W3" charset="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9pPr>
          </a:lstStyle>
          <a:p>
            <a:pPr algn="r" rtl="1"/>
            <a:r>
              <a:rPr lang="ar-SA" sz="3000" dirty="0" smtClean="0"/>
              <a:t> قبل اجتماع النادي</a:t>
            </a:r>
            <a:br>
              <a:rPr lang="ar-SA" sz="3000" dirty="0" smtClean="0"/>
            </a:b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34067581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228600" y="1512849"/>
            <a:ext cx="8153400" cy="3287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D202C"/>
              </a:buClr>
              <a:buFontTx/>
              <a:buNone/>
              <a:defRPr sz="2800" spc="-50">
                <a:solidFill>
                  <a:schemeClr val="tx1"/>
                </a:solidFill>
                <a:latin typeface="+mn-lt"/>
                <a:ea typeface="ヒラギノ角ゴ Pro W3" charset="0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63052"/>
              </a:buClr>
              <a:buFont typeface="Wingdings" charset="0"/>
              <a:buChar char="§"/>
              <a:defRPr sz="25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Char char="•"/>
              <a:defRPr sz="22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63052"/>
              </a:buClr>
              <a:buFont typeface="Lucida Grande"/>
              <a:buChar char="–"/>
              <a:defRPr sz="20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charset="0"/>
              <a:buChar char="►"/>
              <a:defRPr sz="2000">
                <a:solidFill>
                  <a:srgbClr val="063052"/>
                </a:solidFill>
                <a:latin typeface="+mn-lt"/>
                <a:ea typeface="ヒラギノ角ゴ Pro W3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9pPr>
          </a:lstStyle>
          <a:p>
            <a:pPr marL="457200" lvl="1" indent="-457200" algn="r" rtl="1">
              <a:lnSpc>
                <a:spcPct val="150000"/>
              </a:lnSpc>
              <a:buClr>
                <a:srgbClr val="CD202C"/>
              </a:buClr>
              <a:buFont typeface="Webdings" charset="2"/>
              <a:buChar char=""/>
            </a:pPr>
            <a:r>
              <a:rPr lang="ar-SA" altLang="en-US" sz="2000" dirty="0" smtClean="0"/>
              <a:t>الحضور لمكان الاجتماع قبل الموعد المحدد بوقت كافي.</a:t>
            </a:r>
          </a:p>
          <a:p>
            <a:pPr marL="457200" lvl="1" indent="-457200" algn="r" rtl="1">
              <a:lnSpc>
                <a:spcPct val="150000"/>
              </a:lnSpc>
              <a:buClr>
                <a:srgbClr val="CD202C"/>
              </a:buClr>
              <a:buFont typeface="Webdings" charset="2"/>
              <a:buChar char=""/>
            </a:pPr>
            <a:r>
              <a:rPr lang="ar-SA" altLang="en-US" sz="2000" dirty="0" smtClean="0"/>
              <a:t>تجهيز </a:t>
            </a:r>
            <a:r>
              <a:rPr lang="ar-SA" altLang="en-US" sz="2000" dirty="0"/>
              <a:t>مكان الاجتماع بكل ما يتطلب من تجهيزات وقرطاسيه ومتطلبات الضيافة.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altLang="en-US" sz="2000" dirty="0"/>
              <a:t>الحرص على أن يبدأ الاجتماع في الوقت </a:t>
            </a:r>
            <a:r>
              <a:rPr lang="ar-SA" altLang="en-US" sz="2000" dirty="0" smtClean="0"/>
              <a:t>المحدد.</a:t>
            </a:r>
            <a:endParaRPr lang="en-US" altLang="en-US" sz="2000" dirty="0" smtClean="0"/>
          </a:p>
          <a:p>
            <a:pPr marL="457200" lvl="1" indent="-457200" algn="r" rtl="1">
              <a:lnSpc>
                <a:spcPct val="150000"/>
              </a:lnSpc>
              <a:buClr>
                <a:srgbClr val="CD202C"/>
              </a:buClr>
              <a:buFont typeface="Webdings" charset="2"/>
              <a:buChar char=""/>
            </a:pPr>
            <a:r>
              <a:rPr lang="ar-SA" altLang="en-US" sz="2000" dirty="0"/>
              <a:t>الترحِّيب بضيوف وزوار النادي والإجابة عن استفساراتهم.</a:t>
            </a:r>
            <a:endParaRPr lang="en-US" altLang="en-US" sz="2000" dirty="0"/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endParaRPr lang="en-US" sz="2000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4267200" y="685800"/>
            <a:ext cx="4191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400" b="1" spc="-100">
                <a:solidFill>
                  <a:schemeClr val="bg1"/>
                </a:solidFill>
                <a:latin typeface="+mj-lt"/>
                <a:ea typeface="ヒラギノ角ゴ Pro W3" charset="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9pPr>
          </a:lstStyle>
          <a:p>
            <a:pPr algn="r" rtl="1"/>
            <a:r>
              <a:rPr lang="ar-SA" sz="3000" dirty="0" smtClean="0"/>
              <a:t>عند الوصول الى اجتماع النادي</a:t>
            </a:r>
            <a:br>
              <a:rPr lang="ar-SA" sz="3000" dirty="0" smtClean="0"/>
            </a:b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42473654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914400" y="1676400"/>
            <a:ext cx="7467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D202C"/>
              </a:buClr>
              <a:buFontTx/>
              <a:buNone/>
              <a:defRPr sz="2800" spc="-50">
                <a:solidFill>
                  <a:schemeClr val="tx1"/>
                </a:solidFill>
                <a:latin typeface="+mn-lt"/>
                <a:ea typeface="ヒラギノ角ゴ Pro W3" charset="0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63052"/>
              </a:buClr>
              <a:buFont typeface="Wingdings" charset="0"/>
              <a:buChar char="§"/>
              <a:defRPr sz="25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Char char="•"/>
              <a:defRPr sz="22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63052"/>
              </a:buClr>
              <a:buFont typeface="Lucida Grande"/>
              <a:buChar char="–"/>
              <a:defRPr sz="20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charset="0"/>
              <a:buChar char="►"/>
              <a:defRPr sz="2000">
                <a:solidFill>
                  <a:srgbClr val="063052"/>
                </a:solidFill>
                <a:latin typeface="+mn-lt"/>
                <a:ea typeface="ヒラギノ角ゴ Pro W3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9pPr>
          </a:lstStyle>
          <a:p>
            <a:pPr marL="457200" lvl="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اعادة </a:t>
            </a:r>
            <a:r>
              <a:rPr lang="ar-SA" sz="2000" dirty="0"/>
              <a:t>قاعة الاجتماع على </a:t>
            </a:r>
            <a:r>
              <a:rPr lang="ar-SA" sz="2000" dirty="0" smtClean="0"/>
              <a:t>ما كانت </a:t>
            </a:r>
            <a:r>
              <a:rPr lang="ar-SA" sz="2000" dirty="0"/>
              <a:t>عليه</a:t>
            </a:r>
          </a:p>
          <a:p>
            <a:pPr marL="457200" lvl="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/>
              <a:t>حفظ وتخزين ادوات </a:t>
            </a:r>
            <a:r>
              <a:rPr lang="ar-SA" sz="2000" dirty="0" smtClean="0"/>
              <a:t>النادي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altLang="en-US" sz="2000" dirty="0"/>
              <a:t>تجهِّيز البديل عند التغيب وتحضِّير من يخلفك في منصبك</a:t>
            </a:r>
            <a:r>
              <a:rPr lang="ar-SA" altLang="en-US" sz="2000" dirty="0" smtClean="0"/>
              <a:t>.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altLang="en-US" sz="2000" dirty="0"/>
              <a:t>حضور اجتماعات الهيئة الادارية للنادي.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endParaRPr lang="en-US" altLang="en-US" sz="2000" dirty="0"/>
          </a:p>
          <a:p>
            <a:pPr lvl="0" algn="r" rtl="1">
              <a:lnSpc>
                <a:spcPct val="150000"/>
              </a:lnSpc>
            </a:pPr>
            <a:endParaRPr lang="ar-SA" sz="2000" dirty="0"/>
          </a:p>
          <a:p>
            <a:pPr algn="r" rtl="1">
              <a:lnSpc>
                <a:spcPct val="150000"/>
              </a:lnSpc>
            </a:pPr>
            <a:endParaRPr lang="en-US" sz="2000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5638800" y="685800"/>
            <a:ext cx="2819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400" b="1" spc="-100">
                <a:solidFill>
                  <a:schemeClr val="bg1"/>
                </a:solidFill>
                <a:latin typeface="+mj-lt"/>
                <a:ea typeface="ヒラギノ角ゴ Pro W3" charset="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9pPr>
          </a:lstStyle>
          <a:p>
            <a:pPr algn="r" rtl="1"/>
            <a:r>
              <a:rPr lang="ar-SA" sz="3000" dirty="0" smtClean="0"/>
              <a:t>خارج اجتماع النادي</a:t>
            </a:r>
            <a:r>
              <a:rPr lang="en-US" sz="3000" dirty="0" smtClean="0"/>
              <a:t/>
            </a:r>
            <a:br>
              <a:rPr lang="en-US" sz="3000" dirty="0" smtClean="0"/>
            </a:b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91113476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7467600" cy="2895600"/>
          </a:xfrm>
        </p:spPr>
        <p:txBody>
          <a:bodyPr/>
          <a:lstStyle/>
          <a:p>
            <a:pPr marL="457200" lvl="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تحديث الهيئة الادارية عن مكان لقاءات النادي.</a:t>
            </a:r>
          </a:p>
          <a:p>
            <a:pPr marL="457200" lvl="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طرح الصعوبات والحلول لإيجاد بيئة مناسبة لاجتماعات النادي.</a:t>
            </a:r>
          </a:p>
          <a:p>
            <a:pPr marL="457200" lvl="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رئاسة لجنة المراسم والاستقبال للنادي.</a:t>
            </a:r>
            <a:endParaRPr lang="en-US" sz="20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sz="3000" dirty="0" smtClean="0"/>
              <a:t>مهام أمين المراسم خلال اجتماعات الهيئة الادارية للنادي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80310965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sz="3000" dirty="0" smtClean="0"/>
              <a:t>البداية القوية لفترة ادارية جديدة  </a:t>
            </a:r>
            <a:endParaRPr lang="en-US" sz="3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200400" y="1447800"/>
            <a:ext cx="51054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D202C"/>
              </a:buClr>
              <a:buFontTx/>
              <a:buNone/>
              <a:defRPr sz="2800" spc="-50">
                <a:solidFill>
                  <a:schemeClr val="tx1"/>
                </a:solidFill>
                <a:latin typeface="+mn-lt"/>
                <a:ea typeface="ヒラギノ角ゴ Pro W3" charset="0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63052"/>
              </a:buClr>
              <a:buFont typeface="Wingdings" charset="0"/>
              <a:buChar char="§"/>
              <a:defRPr sz="25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Char char="•"/>
              <a:defRPr sz="22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63052"/>
              </a:buClr>
              <a:buFont typeface="Lucida Grande"/>
              <a:buChar char="–"/>
              <a:defRPr sz="20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charset="0"/>
              <a:buChar char="►"/>
              <a:defRPr sz="2000">
                <a:solidFill>
                  <a:srgbClr val="063052"/>
                </a:solidFill>
                <a:latin typeface="+mn-lt"/>
                <a:ea typeface="ヒラギノ角ゴ Pro W3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9pPr>
          </a:lstStyle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حضور تدريب اعضاء الهيئة الادارية.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قراءة الادلة والتعليمات الخاصة برئاسة النادي.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الاجتماع مع الهيئة الادارية السابقة.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الاجتماع مع </a:t>
            </a:r>
            <a:r>
              <a:rPr lang="ar-SA" sz="2000" dirty="0" smtClean="0"/>
              <a:t>آمين المراسم السابق</a:t>
            </a:r>
            <a:r>
              <a:rPr lang="ar-SA" sz="2000" dirty="0" smtClean="0"/>
              <a:t>.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الاجتماع مع الهيئة الادارية المنتخبة. </a:t>
            </a:r>
          </a:p>
          <a:p>
            <a:pPr algn="r" rtl="1">
              <a:lnSpc>
                <a:spcPct val="150000"/>
              </a:lnSpc>
            </a:pP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56383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011 Convention PowerPoint Template">
  <a:themeElements>
    <a:clrScheme name="Convention_2011_Template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294364"/>
      </a:accent1>
      <a:accent2>
        <a:srgbClr val="652936"/>
      </a:accent2>
      <a:accent3>
        <a:srgbClr val="FFFFFF"/>
      </a:accent3>
      <a:accent4>
        <a:srgbClr val="000000"/>
      </a:accent4>
      <a:accent5>
        <a:srgbClr val="ACB0B8"/>
      </a:accent5>
      <a:accent6>
        <a:srgbClr val="5B2430"/>
      </a:accent6>
      <a:hlink>
        <a:srgbClr val="777777"/>
      </a:hlink>
      <a:folHlink>
        <a:srgbClr val="B2B2B2"/>
      </a:folHlink>
    </a:clrScheme>
    <a:fontScheme name="Convention_2011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vention_2011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vention_2011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vention_2011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vention_2011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vention_2011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vention_2011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vention_2011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vention_2011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vention_2011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vention_2011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vention_2011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vention_2011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vention_2011_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94364"/>
        </a:accent1>
        <a:accent2>
          <a:srgbClr val="652936"/>
        </a:accent2>
        <a:accent3>
          <a:srgbClr val="FFFFFF"/>
        </a:accent3>
        <a:accent4>
          <a:srgbClr val="000000"/>
        </a:accent4>
        <a:accent5>
          <a:srgbClr val="ACB0B8"/>
        </a:accent5>
        <a:accent6>
          <a:srgbClr val="5B2430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vention_2011_Template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94364"/>
        </a:accent1>
        <a:accent2>
          <a:srgbClr val="652936"/>
        </a:accent2>
        <a:accent3>
          <a:srgbClr val="FFFFFF"/>
        </a:accent3>
        <a:accent4>
          <a:srgbClr val="000000"/>
        </a:accent4>
        <a:accent5>
          <a:srgbClr val="ACB0B8"/>
        </a:accent5>
        <a:accent6>
          <a:srgbClr val="5B2430"/>
        </a:accent6>
        <a:hlink>
          <a:srgbClr val="777777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555</TotalTime>
  <Words>200</Words>
  <Application>Microsoft Office PowerPoint</Application>
  <PresentationFormat>On-screen Show (4:3)</PresentationFormat>
  <Paragraphs>38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Arial Black</vt:lpstr>
      <vt:lpstr>Lucida Grande</vt:lpstr>
      <vt:lpstr>Times New Roman</vt:lpstr>
      <vt:lpstr>Webdings</vt:lpstr>
      <vt:lpstr>Wingdings</vt:lpstr>
      <vt:lpstr>ヒラギノ角ゴ Pro W3</vt:lpstr>
      <vt:lpstr>2011 Convention PowerPoint Template</vt:lpstr>
      <vt:lpstr>أمين المراسم ” المضيف العام“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مهام أمين المراسم خلال اجتماعات الهيئة الادارية للنادي</vt:lpstr>
      <vt:lpstr>البداية القوية لفترة ادارية جديدة  </vt:lpstr>
      <vt:lpstr>Additional Resources</vt:lpstr>
      <vt:lpstr>شكراً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drex</dc:creator>
  <cp:lastModifiedBy>Sharif-Al, Abdullah A.</cp:lastModifiedBy>
  <cp:revision>77</cp:revision>
  <cp:lastPrinted>2012-07-26T18:12:12Z</cp:lastPrinted>
  <dcterms:created xsi:type="dcterms:W3CDTF">2011-07-13T15:20:37Z</dcterms:created>
  <dcterms:modified xsi:type="dcterms:W3CDTF">2014-06-17T08:25:26Z</dcterms:modified>
</cp:coreProperties>
</file>