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06" r:id="rId2"/>
    <p:sldId id="537" r:id="rId3"/>
    <p:sldId id="538" r:id="rId4"/>
    <p:sldId id="539" r:id="rId5"/>
    <p:sldId id="540" r:id="rId6"/>
    <p:sldId id="541" r:id="rId7"/>
    <p:sldId id="507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8EA"/>
    <a:srgbClr val="EACBD1"/>
    <a:srgbClr val="628BBF"/>
    <a:srgbClr val="CD202C"/>
    <a:srgbClr val="800000"/>
    <a:srgbClr val="063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0" d="100"/>
          <a:sy n="30" d="100"/>
        </p:scale>
        <p:origin x="-331" y="-86"/>
      </p:cViewPr>
      <p:guideLst>
        <p:guide orient="horz" pos="23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854C-2EA3-43F9-8ED5-CD84BC70E104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DCA8-8F6B-4CE8-9C44-D885DFFD9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fld id="{F319F49F-446E-4A43-A3D7-CDADBFFEC46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4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fld id="{2ADBB71F-651E-4C24-90A3-17919FD1EF9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7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fld id="{3A17BF8C-2C16-4281-8C18-10E59CE99C41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12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fld id="{13C4D73C-C650-4D61-ADE9-4762AE17E6B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96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fld id="{0F5F0D59-507C-4751-9938-1DD3E3BE88B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95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A35DD-7D2B-433A-AEF0-E7D59D425A85}" type="slidenum">
              <a:rPr lang="de-DE"/>
              <a:pPr/>
              <a:t>7</a:t>
            </a:fld>
            <a:endParaRPr lang="de-DE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912" y="5118043"/>
            <a:ext cx="4940063" cy="484966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04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 algn="ctr">
              <a:defRPr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990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ebdings" charset="0"/>
              <a:buNone/>
              <a:defRPr sz="2400">
                <a:solidFill>
                  <a:srgbClr val="06305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83820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oastmastersLogo-Color.ai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34" y="3773632"/>
            <a:ext cx="3695700" cy="28557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72000"/>
          </a:xfrm>
        </p:spPr>
        <p:txBody>
          <a:bodyPr/>
          <a:lstStyle>
            <a:lvl1pPr marL="0" indent="0">
              <a:buFontTx/>
              <a:buNone/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5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67600" cy="4724400"/>
          </a:xfrm>
        </p:spPr>
        <p:txBody>
          <a:bodyPr/>
          <a:lstStyle>
            <a:lvl1pPr marL="398463" indent="-398463">
              <a:defRPr/>
            </a:lvl1pPr>
            <a:lvl4pPr marL="1600200" indent="-228600">
              <a:buFont typeface="Lucida Grande"/>
              <a:buChar char="–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1797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440269"/>
            <a:ext cx="8204199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4343400" cy="4572000"/>
          </a:xfrm>
        </p:spPr>
        <p:txBody>
          <a:bodyPr/>
          <a:lstStyle>
            <a:lvl1pPr marL="398463" indent="-398463">
              <a:defRPr sz="2800"/>
            </a:lvl1pPr>
            <a:lvl2pPr>
              <a:defRPr sz="2400"/>
            </a:lvl2pPr>
            <a:lvl3pPr>
              <a:defRPr sz="2000"/>
            </a:lvl3pPr>
            <a:lvl4pPr marL="1600200" indent="-228600">
              <a:buFont typeface="Lucida Grande"/>
              <a:buChar char="–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53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2" y="250295"/>
            <a:ext cx="8305800" cy="9604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 marL="1600200" indent="-228600">
              <a:buFont typeface="Lucida Grande"/>
              <a:buChar char="–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08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1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4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67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9070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381000" y="381000"/>
            <a:ext cx="8382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81000" y="6400800"/>
            <a:ext cx="7772400" cy="2286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26000">
                <a:schemeClr val="accent1">
                  <a:shade val="93000"/>
                  <a:satMod val="130000"/>
                </a:schemeClr>
              </a:gs>
              <a:gs pos="96000">
                <a:schemeClr val="accent1">
                  <a:shade val="94000"/>
                  <a:satMod val="135000"/>
                  <a:alpha val="0"/>
                </a:schemeClr>
              </a:gs>
            </a:gsLst>
            <a:lin ang="3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astmastersLogo-Color.ai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41" y="6001327"/>
            <a:ext cx="1305859" cy="100907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533400" y="6383179"/>
            <a:ext cx="1555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www.toastmasters.org</a:t>
            </a:r>
            <a:endParaRPr lang="en-US" sz="10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31799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53" r:id="rId4"/>
    <p:sldLayoutId id="2147483654" r:id="rId5"/>
    <p:sldLayoutId id="2147483655" r:id="rId6"/>
    <p:sldLayoutId id="2147483656" r:id="rId7"/>
    <p:sldLayoutId id="2147483658" r:id="rId8"/>
    <p:sldLayoutId id="2147483660" r:id="rId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spc="-100">
          <a:solidFill>
            <a:schemeClr val="bg1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  <a:ea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63052"/>
          </a:solidFill>
          <a:latin typeface="Arial" charset="0"/>
        </a:defRPr>
      </a:lvl9pPr>
    </p:titleStyle>
    <p:bodyStyle>
      <a:lvl1pPr marL="398463" indent="-398463" algn="l" rtl="0" eaLnBrk="1" fontAlgn="base" hangingPunct="1">
        <a:spcBef>
          <a:spcPct val="20000"/>
        </a:spcBef>
        <a:spcAft>
          <a:spcPct val="0"/>
        </a:spcAft>
        <a:buClr>
          <a:srgbClr val="CD202C"/>
        </a:buClr>
        <a:buFont typeface="Webdings" charset="2"/>
        <a:buChar char="4"/>
        <a:defRPr sz="2800" spc="-50">
          <a:solidFill>
            <a:schemeClr val="tx1"/>
          </a:solidFill>
          <a:latin typeface="+mn-lt"/>
          <a:ea typeface="ヒラギノ角ゴ Pro W3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Wingdings" charset="0"/>
        <a:buChar char="§"/>
        <a:defRPr sz="2500" spc="-50">
          <a:solidFill>
            <a:schemeClr val="tx1"/>
          </a:solidFill>
          <a:latin typeface="+mn-lt"/>
          <a:ea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Char char="•"/>
        <a:defRPr sz="2200" spc="-50">
          <a:solidFill>
            <a:schemeClr val="tx1"/>
          </a:solidFill>
          <a:latin typeface="+mn-lt"/>
          <a:ea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63052"/>
        </a:buClr>
        <a:buFont typeface="Lucida Grande"/>
        <a:buChar char="–"/>
        <a:defRPr sz="2000" spc="-50">
          <a:solidFill>
            <a:schemeClr val="tx1"/>
          </a:solidFill>
          <a:latin typeface="+mn-lt"/>
          <a:ea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charset="0"/>
        <a:buChar char="►"/>
        <a:defRPr sz="2000">
          <a:solidFill>
            <a:srgbClr val="063052"/>
          </a:solidFill>
          <a:latin typeface="+mn-lt"/>
          <a:ea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Arial Black" pitchFamily="34" charset="0"/>
        <a:buChar char="►"/>
        <a:defRPr sz="2000">
          <a:solidFill>
            <a:srgbClr val="06305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6553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206CP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3807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إنشاء أفضل </a:t>
            </a:r>
            <a:r>
              <a:rPr lang="ar-SA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بيئة للنادي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6541" y="3657600"/>
            <a:ext cx="4163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(سلسلة </a:t>
            </a:r>
            <a:r>
              <a:rPr lang="ar-SA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الأندية الناجحة)</a:t>
            </a:r>
            <a:endParaRPr lang="ar-EG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34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895600"/>
            <a:ext cx="5943600" cy="2133600"/>
          </a:xfrm>
        </p:spPr>
        <p:txBody>
          <a:bodyPr/>
          <a:lstStyle/>
          <a:p>
            <a:pPr algn="r" rtl="1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ar-SA" dirty="0" smtClean="0">
                <a:ea typeface="+mn-ea"/>
              </a:rPr>
              <a:t>بيئة التعلم</a:t>
            </a:r>
            <a:endParaRPr lang="en-US" dirty="0" smtClean="0">
              <a:ea typeface="+mn-ea"/>
            </a:endParaRPr>
          </a:p>
          <a:p>
            <a:pPr algn="r" rtl="1" eaLnBrk="1" hangingPunct="1">
              <a:lnSpc>
                <a:spcPct val="110000"/>
              </a:lnSpc>
              <a:spcBef>
                <a:spcPct val="0"/>
              </a:spcBef>
              <a:spcAft>
                <a:spcPct val="40000"/>
              </a:spcAft>
              <a:buClr>
                <a:schemeClr val="accent4"/>
              </a:buClr>
              <a:buSzPct val="100000"/>
              <a:buFont typeface="Webdings" charset="2"/>
              <a:buChar char=""/>
              <a:defRPr/>
            </a:pPr>
            <a:r>
              <a:rPr lang="ar-SA" dirty="0" smtClean="0">
                <a:ea typeface="+mn-ea"/>
              </a:rPr>
              <a:t>تفاعل الأعضاء</a:t>
            </a:r>
            <a:endParaRPr lang="en-US" dirty="0">
              <a:ea typeface="+mn-ea"/>
            </a:endParaRPr>
          </a:p>
        </p:txBody>
      </p:sp>
      <p:sp>
        <p:nvSpPr>
          <p:cNvPr id="6146" name="Rectangle 10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pPr algn="r"/>
            <a:r>
              <a:rPr lang="en-US" altLang="en-US" sz="1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838200"/>
          </a:xfrm>
        </p:spPr>
        <p:txBody>
          <a:bodyPr/>
          <a:lstStyle/>
          <a:p>
            <a:pPr algn="r" rtl="1">
              <a:defRPr/>
            </a:pPr>
            <a:r>
              <a:rPr lang="ar-SA" sz="4000" dirty="0" smtClean="0">
                <a:latin typeface="Arial" charset="0"/>
                <a:ea typeface="ヒラギノ角ゴ Pro W3" charset="0"/>
                <a:cs typeface="ヒラギノ角ゴ Pro W3" charset="0"/>
              </a:rPr>
              <a:t>بيئة النادي</a:t>
            </a:r>
            <a:endParaRPr lang="en-US" sz="40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00200"/>
            <a:ext cx="776624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defRPr/>
            </a:pPr>
            <a:r>
              <a:rPr lang="ar-SA" sz="3000" b="1" spc="-150" dirty="0" smtClean="0">
                <a:solidFill>
                  <a:schemeClr val="accent2"/>
                </a:solidFill>
                <a:latin typeface="Arial"/>
                <a:ea typeface="+mn-ea"/>
                <a:cs typeface="Arial"/>
              </a:rPr>
              <a:t>بيئة النادي هي العامل الحاسم لجلب مزيد من الضيوف وتحويلهم الى إعضاء ... وكذلك استمرار مشاركة الاعضاء وتحمسهم للعطاء:</a:t>
            </a:r>
          </a:p>
          <a:p>
            <a:pPr algn="r" rtl="1">
              <a:defRPr/>
            </a:pPr>
            <a:endParaRPr lang="en-US" sz="3000" b="1" spc="-150" dirty="0">
              <a:solidFill>
                <a:schemeClr val="accent2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614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6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438400"/>
            <a:ext cx="7300772" cy="2819400"/>
          </a:xfrm>
        </p:spPr>
        <p:txBody>
          <a:bodyPr/>
          <a:lstStyle/>
          <a:p>
            <a:pPr marL="398463" indent="-398463" algn="r" rtl="1" eaLnBrk="1" hangingPunct="1">
              <a:spcBef>
                <a:spcPct val="1500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الوصول على الوقت وبكامل التجهيزات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spcBef>
                <a:spcPct val="1500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تقديم المساعدة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spcBef>
                <a:spcPct val="1500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التطوع؛ مثلًا التطوع للعمل في الهيئة التنفيذية للنادي وكذلك اللجان الفرعية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spcBef>
                <a:spcPct val="1500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الدعم والمساندة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8194" name="Rectangle 12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pPr algn="r"/>
            <a:r>
              <a:rPr lang="en-US" altLang="en-US" sz="1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762000"/>
          </a:xfrm>
        </p:spPr>
        <p:txBody>
          <a:bodyPr/>
          <a:lstStyle/>
          <a:p>
            <a:pPr algn="r" rtl="1">
              <a:defRPr/>
            </a:pPr>
            <a:r>
              <a:rPr lang="ar-SA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كن أنت القدوة</a:t>
            </a:r>
            <a:endParaRPr lang="en-US" sz="3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2891" y="1524000"/>
            <a:ext cx="318228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ar-SA" sz="3000" b="1" spc="-150" dirty="0" smtClean="0">
                <a:solidFill>
                  <a:schemeClr val="accent2"/>
                </a:solidFill>
                <a:latin typeface="Arial"/>
                <a:ea typeface="+mn-ea"/>
                <a:cs typeface="Arial"/>
              </a:rPr>
              <a:t>خلق انطباع جيد عن طريق:</a:t>
            </a:r>
            <a:endParaRPr lang="en-US" sz="3000" b="1" spc="-150" dirty="0">
              <a:solidFill>
                <a:schemeClr val="accent2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629163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743200"/>
            <a:ext cx="7772400" cy="2590800"/>
          </a:xfrm>
        </p:spPr>
        <p:txBody>
          <a:bodyPr/>
          <a:lstStyle/>
          <a:p>
            <a:pPr marL="398463" indent="-398463" algn="r" rtl="1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تحية الضيوف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جذبهم إلى حوار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الإجابة على الأسئلة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إقامة علاقة صداقة معهم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الدعوة للمشاركة في حضور الاجتماعات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pPr algn="r"/>
            <a:r>
              <a:rPr lang="en-US" altLang="en-US" sz="1000">
                <a:latin typeface="Arial" panose="020B0604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762000"/>
          </a:xfrm>
        </p:spPr>
        <p:txBody>
          <a:bodyPr/>
          <a:lstStyle/>
          <a:p>
            <a:pPr algn="r" rtl="1">
              <a:defRPr/>
            </a:pPr>
            <a:r>
              <a:rPr lang="ar-SA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الترحيب بالضيوف</a:t>
            </a:r>
            <a:endParaRPr lang="en-US" sz="3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600200"/>
            <a:ext cx="7315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ar-SA" sz="3600" b="1" spc="-150" dirty="0" smtClean="0">
                <a:solidFill>
                  <a:srgbClr val="00293F"/>
                </a:solidFill>
                <a:latin typeface="Arial"/>
                <a:ea typeface="+mn-ea"/>
                <a:cs typeface="Arial"/>
              </a:rPr>
              <a:t>الانطباع الأول هو انطباع مؤثر</a:t>
            </a:r>
            <a:endParaRPr lang="en-US" sz="3600" b="1" spc="-150" dirty="0">
              <a:solidFill>
                <a:srgbClr val="00293F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31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76400"/>
            <a:ext cx="6248400" cy="3810000"/>
          </a:xfrm>
        </p:spPr>
        <p:txBody>
          <a:bodyPr/>
          <a:lstStyle/>
          <a:p>
            <a:pPr marL="398463" indent="-398463" algn="r" rtl="1" eaLnBrk="1" hangingPunct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اعرض خدماتك في الإرشاد </a:t>
            </a:r>
            <a:r>
              <a:rPr lang="ar-SA" altLang="en-US" dirty="0" smtClean="0">
                <a:latin typeface="Arial" panose="020B0604020202020204" pitchFamily="34" charset="0"/>
              </a:rPr>
              <a:t>والتوجيه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algn="r" rtl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اهتم بالآخرين؛ </a:t>
            </a:r>
            <a:r>
              <a:rPr lang="ar-SA" altLang="en-US" dirty="0">
                <a:latin typeface="Arial" panose="020B0604020202020204" pitchFamily="34" charset="0"/>
              </a:rPr>
              <a:t>مثلاً </a:t>
            </a:r>
            <a:r>
              <a:rPr lang="ar-SA" altLang="en-US" dirty="0" smtClean="0">
                <a:latin typeface="Arial" panose="020B0604020202020204" pitchFamily="34" charset="0"/>
              </a:rPr>
              <a:t>اجعلهم على </a:t>
            </a:r>
            <a:r>
              <a:rPr lang="ar-SA" altLang="en-US" dirty="0">
                <a:latin typeface="Arial" panose="020B0604020202020204" pitchFamily="34" charset="0"/>
              </a:rPr>
              <a:t>علم ودراية بأحداث </a:t>
            </a:r>
            <a:r>
              <a:rPr lang="ar-SA" altLang="en-US">
                <a:latin typeface="Arial" panose="020B0604020202020204" pitchFamily="34" charset="0"/>
              </a:rPr>
              <a:t>ومهام </a:t>
            </a:r>
            <a:r>
              <a:rPr lang="ar-SA" altLang="en-US" smtClean="0">
                <a:latin typeface="Arial" panose="020B0604020202020204" pitchFamily="34" charset="0"/>
              </a:rPr>
              <a:t>الاجتماع</a:t>
            </a:r>
            <a:endParaRPr lang="en-US" altLang="en-US" dirty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كن مراعيًا</a:t>
            </a:r>
            <a:endParaRPr lang="ar-SA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أعط تقويمًا فعالًا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أشد بالإنجازات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marL="398463" indent="-398463" algn="r" rtl="1" eaLnBrk="1" hangingPunct="1">
              <a:lnSpc>
                <a:spcPct val="90000"/>
              </a:lnSpc>
              <a:spcBef>
                <a:spcPct val="30000"/>
              </a:spcBef>
              <a:buClr>
                <a:srgbClr val="AF0029"/>
              </a:buClr>
              <a:buFont typeface="Webdings" panose="05030102010509060703" pitchFamily="18" charset="2"/>
              <a:buChar char=""/>
            </a:pPr>
            <a:r>
              <a:rPr lang="ar-SA" altLang="en-US" dirty="0" smtClean="0">
                <a:latin typeface="Arial" panose="020B0604020202020204" pitchFamily="34" charset="0"/>
              </a:rPr>
              <a:t>ع</a:t>
            </a:r>
            <a:r>
              <a:rPr lang="ar-SA" altLang="en-US" dirty="0" smtClean="0">
                <a:latin typeface="Arial" panose="020B0604020202020204" pitchFamily="34" charset="0"/>
              </a:rPr>
              <a:t>زز </a:t>
            </a:r>
            <a:r>
              <a:rPr lang="ar-SA" altLang="en-US" dirty="0" smtClean="0">
                <a:latin typeface="Arial" panose="020B0604020202020204" pitchFamily="34" charset="0"/>
              </a:rPr>
              <a:t>الصداقة الحميمة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2290" name="Rectangle 12"/>
          <p:cNvSpPr>
            <a:spLocks noChangeArrowheads="1"/>
          </p:cNvSpPr>
          <p:nvPr/>
        </p:nvSpPr>
        <p:spPr bwMode="auto">
          <a:xfrm>
            <a:off x="8458200" y="6400800"/>
            <a:ext cx="242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pPr algn="r"/>
            <a:r>
              <a:rPr lang="en-US" altLang="en-US" sz="1000">
                <a:latin typeface="Arial" panose="020B0604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762000"/>
          </a:xfrm>
        </p:spPr>
        <p:txBody>
          <a:bodyPr/>
          <a:lstStyle/>
          <a:p>
            <a:pPr algn="r" rtl="1">
              <a:defRPr/>
            </a:pPr>
            <a:r>
              <a:rPr lang="ar-SA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أظهر الاهتمام بالأعضاء</a:t>
            </a:r>
            <a:endParaRPr lang="en-US" sz="3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5016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2766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ar-SA" altLang="en-US" sz="4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استمر في المساهمة في ازدهار وتقدم النادي </a:t>
            </a:r>
            <a:endParaRPr lang="en-US" altLang="en-US" sz="48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8305800" y="6400800"/>
            <a:ext cx="3952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ea typeface="ヒラギノ角ゴ Pro W3" charset="-128"/>
              </a:defRPr>
            </a:lvl9pPr>
          </a:lstStyle>
          <a:p>
            <a:pPr algn="r"/>
            <a:r>
              <a:rPr lang="en-US" altLang="en-US" sz="1000">
                <a:latin typeface="Arial" panose="020B0604020202020204" pitchFamily="34" charset="0"/>
                <a:ea typeface="MS PGothic" panose="020B0600070205080204" pitchFamily="34" charset="-128"/>
              </a:rPr>
              <a:t>5</a:t>
            </a: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762000"/>
          </a:xfrm>
        </p:spPr>
        <p:txBody>
          <a:bodyPr/>
          <a:lstStyle/>
          <a:p>
            <a:pPr algn="r" rtl="1">
              <a:defRPr/>
            </a:pPr>
            <a:r>
              <a:rPr lang="ar-SA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الخلاصة</a:t>
            </a:r>
            <a:endParaRPr lang="en-US" sz="3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3680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1828800"/>
            <a:ext cx="7772400" cy="205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rtl="1"/>
            <a:r>
              <a:rPr lang="ar-SA" sz="7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شكراً</a:t>
            </a:r>
            <a:endParaRPr lang="ar-EG" sz="7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472514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44408" y="548680"/>
            <a:ext cx="1440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9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 Convention PowerPoint Template">
  <a:themeElements>
    <a:clrScheme name="Convention_2011_Templat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94364"/>
      </a:accent1>
      <a:accent2>
        <a:srgbClr val="652936"/>
      </a:accent2>
      <a:accent3>
        <a:srgbClr val="FFFFFF"/>
      </a:accent3>
      <a:accent4>
        <a:srgbClr val="000000"/>
      </a:accent4>
      <a:accent5>
        <a:srgbClr val="ACB0B8"/>
      </a:accent5>
      <a:accent6>
        <a:srgbClr val="5B2430"/>
      </a:accent6>
      <a:hlink>
        <a:srgbClr val="777777"/>
      </a:hlink>
      <a:folHlink>
        <a:srgbClr val="B2B2B2"/>
      </a:folHlink>
    </a:clrScheme>
    <a:fontScheme name="Convention_2011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vention_2011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vention_2011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vention_2011_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94364"/>
        </a:accent1>
        <a:accent2>
          <a:srgbClr val="652936"/>
        </a:accent2>
        <a:accent3>
          <a:srgbClr val="FFFFFF"/>
        </a:accent3>
        <a:accent4>
          <a:srgbClr val="000000"/>
        </a:accent4>
        <a:accent5>
          <a:srgbClr val="ACB0B8"/>
        </a:accent5>
        <a:accent6>
          <a:srgbClr val="5B2430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 House Template</Template>
  <TotalTime>1553</TotalTime>
  <Words>139</Words>
  <Application>Microsoft Office PowerPoint</Application>
  <PresentationFormat>On-screen Show (4:3)</PresentationFormat>
  <Paragraphs>41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2011 Convention PowerPoint Template</vt:lpstr>
      <vt:lpstr>PowerPoint Presentation</vt:lpstr>
      <vt:lpstr>بيئة النادي</vt:lpstr>
      <vt:lpstr>كن أنت القدوة</vt:lpstr>
      <vt:lpstr>الترحيب بالضيوف</vt:lpstr>
      <vt:lpstr>أظهر الاهتمام بالأعضاء</vt:lpstr>
      <vt:lpstr>الخلاصة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79 Goals &amp; Objectives</dc:title>
  <dc:creator>JOHNNYGENE PADILLO</dc:creator>
  <cp:lastModifiedBy>user</cp:lastModifiedBy>
  <cp:revision>105</cp:revision>
  <cp:lastPrinted>2015-08-26T05:02:27Z</cp:lastPrinted>
  <dcterms:created xsi:type="dcterms:W3CDTF">2015-08-25T10:23:38Z</dcterms:created>
  <dcterms:modified xsi:type="dcterms:W3CDTF">2016-12-11T20:43:31Z</dcterms:modified>
</cp:coreProperties>
</file>